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18" r:id="rId2"/>
    <p:sldId id="319" r:id="rId3"/>
    <p:sldId id="321" r:id="rId4"/>
    <p:sldId id="323" r:id="rId5"/>
    <p:sldId id="324" r:id="rId6"/>
    <p:sldId id="322" r:id="rId7"/>
    <p:sldId id="320" r:id="rId8"/>
  </p:sldIdLst>
  <p:sldSz cx="9144000" cy="5143500" type="screen16x9"/>
  <p:notesSz cx="6797675" cy="9928225"/>
  <p:defaultTextStyle>
    <a:defPPr>
      <a:defRPr lang="ru-RU"/>
    </a:defPPr>
    <a:lvl1pPr marL="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6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4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2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0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9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7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4" algn="l" defTabSz="457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1" userDrawn="1">
          <p15:clr>
            <a:srgbClr val="A4A3A4"/>
          </p15:clr>
        </p15:guide>
        <p15:guide id="2" pos="512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pos="249" userDrawn="1">
          <p15:clr>
            <a:srgbClr val="A4A3A4"/>
          </p15:clr>
        </p15:guide>
        <p15:guide id="5" orient="horz" pos="2243">
          <p15:clr>
            <a:srgbClr val="A4A3A4"/>
          </p15:clr>
        </p15:guide>
        <p15:guide id="6" pos="5721">
          <p15:clr>
            <a:srgbClr val="A4A3A4"/>
          </p15:clr>
        </p15:guide>
        <p15:guide id="7" orient="horz" pos="569">
          <p15:clr>
            <a:srgbClr val="A4A3A4"/>
          </p15:clr>
        </p15:guide>
        <p15:guide id="8" orient="horz" pos="2747">
          <p15:clr>
            <a:srgbClr val="A4A3A4"/>
          </p15:clr>
        </p15:guide>
        <p15:guide id="9" orient="horz" pos="2596">
          <p15:clr>
            <a:srgbClr val="A4A3A4"/>
          </p15:clr>
        </p15:guide>
        <p15:guide id="10" orient="horz" pos="1857">
          <p15:clr>
            <a:srgbClr val="A4A3A4"/>
          </p15:clr>
        </p15:guide>
        <p15:guide id="11" orient="horz" pos="1622">
          <p15:clr>
            <a:srgbClr val="A4A3A4"/>
          </p15:clr>
        </p15:guide>
        <p15:guide id="12" orient="horz" pos="310">
          <p15:clr>
            <a:srgbClr val="A4A3A4"/>
          </p15:clr>
        </p15:guide>
        <p15:guide id="13" orient="horz" pos="20">
          <p15:clr>
            <a:srgbClr val="A4A3A4"/>
          </p15:clr>
        </p15:guide>
        <p15:guide id="14" pos="220">
          <p15:clr>
            <a:srgbClr val="A4A3A4"/>
          </p15:clr>
        </p15:guide>
        <p15:guide id="15" pos="5543">
          <p15:clr>
            <a:srgbClr val="A4A3A4"/>
          </p15:clr>
        </p15:guide>
        <p15:guide id="16" pos="2697">
          <p15:clr>
            <a:srgbClr val="A4A3A4"/>
          </p15:clr>
        </p15:guide>
        <p15:guide id="17" pos="2881">
          <p15:clr>
            <a:srgbClr val="A4A3A4"/>
          </p15:clr>
        </p15:guide>
        <p15:guide id="18" pos="30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41_User" initials="F" lastIdx="262" clrIdx="0"/>
  <p:cmAuthor id="1" name="Бурмистров Михаил FL12" initials="F" lastIdx="1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E1001A"/>
    <a:srgbClr val="0066AF"/>
    <a:srgbClr val="00669D"/>
    <a:srgbClr val="C0504D"/>
    <a:srgbClr val="4F81BD"/>
    <a:srgbClr val="595959"/>
    <a:srgbClr val="E8E8E8"/>
    <a:srgbClr val="F44D40"/>
    <a:srgbClr val="456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14" autoAdjust="0"/>
    <p:restoredTop sz="84989" autoAdjust="0"/>
  </p:normalViewPr>
  <p:slideViewPr>
    <p:cSldViewPr snapToGrid="0" snapToObjects="1">
      <p:cViewPr varScale="1">
        <p:scale>
          <a:sx n="150" d="100"/>
          <a:sy n="150" d="100"/>
        </p:scale>
        <p:origin x="566" y="101"/>
      </p:cViewPr>
      <p:guideLst>
        <p:guide orient="horz" pos="531"/>
        <p:guide pos="5121"/>
        <p:guide orient="horz" pos="667"/>
        <p:guide pos="249"/>
        <p:guide orient="horz" pos="2243"/>
        <p:guide pos="5721"/>
        <p:guide orient="horz" pos="569"/>
        <p:guide orient="horz" pos="2747"/>
        <p:guide orient="horz" pos="2596"/>
        <p:guide orient="horz" pos="1857"/>
        <p:guide orient="horz" pos="1622"/>
        <p:guide orient="horz" pos="310"/>
        <p:guide orient="horz" pos="20"/>
        <p:guide pos="220"/>
        <p:guide pos="5543"/>
        <p:guide pos="2697"/>
        <p:guide pos="2881"/>
        <p:guide pos="3063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1493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6B057-3B17-4B97-BEEC-B723E9AD89E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80F84DD-0962-44C3-B857-2A95E6F939B7}">
      <dgm:prSet phldrT="[Текст]"/>
      <dgm:spPr/>
      <dgm:t>
        <a:bodyPr/>
        <a:lstStyle/>
        <a:p>
          <a:r>
            <a:rPr lang="ru-RU" b="1" dirty="0"/>
            <a:t>Чутко анализируем запросы клиентов</a:t>
          </a:r>
          <a:endParaRPr lang="ru-RU" dirty="0"/>
        </a:p>
      </dgm:t>
    </dgm:pt>
    <dgm:pt modelId="{35F7C324-0124-4675-AADD-E5C6417221F8}" type="parTrans" cxnId="{11B4DE8D-53A7-44D1-B529-E239141F94CF}">
      <dgm:prSet/>
      <dgm:spPr/>
      <dgm:t>
        <a:bodyPr/>
        <a:lstStyle/>
        <a:p>
          <a:endParaRPr lang="ru-RU"/>
        </a:p>
      </dgm:t>
    </dgm:pt>
    <dgm:pt modelId="{39C483AF-EE1B-4B6B-BD95-F61BFC923191}" type="sibTrans" cxnId="{11B4DE8D-53A7-44D1-B529-E239141F94CF}">
      <dgm:prSet/>
      <dgm:spPr/>
      <dgm:t>
        <a:bodyPr/>
        <a:lstStyle/>
        <a:p>
          <a:endParaRPr lang="ru-RU"/>
        </a:p>
      </dgm:t>
    </dgm:pt>
    <dgm:pt modelId="{8727CCFB-3083-4500-99EA-820FB3B9A499}">
      <dgm:prSet phldrT="[Текст]"/>
      <dgm:spPr/>
      <dgm:t>
        <a:bodyPr/>
        <a:lstStyle/>
        <a:p>
          <a:r>
            <a:rPr lang="ru-RU" b="1" dirty="0"/>
            <a:t>Обращаем внимание на все замечания</a:t>
          </a:r>
          <a:endParaRPr lang="ru-RU" dirty="0"/>
        </a:p>
      </dgm:t>
    </dgm:pt>
    <dgm:pt modelId="{531D0FA1-DD7A-47B3-8742-1A83FC4ADD38}" type="parTrans" cxnId="{6029B9B8-0E20-46F3-A3A1-C625A43552D9}">
      <dgm:prSet/>
      <dgm:spPr/>
      <dgm:t>
        <a:bodyPr/>
        <a:lstStyle/>
        <a:p>
          <a:endParaRPr lang="ru-RU"/>
        </a:p>
      </dgm:t>
    </dgm:pt>
    <dgm:pt modelId="{2E53C10D-F8F7-4D62-82DB-BCFA2B054108}" type="sibTrans" cxnId="{6029B9B8-0E20-46F3-A3A1-C625A43552D9}">
      <dgm:prSet/>
      <dgm:spPr/>
      <dgm:t>
        <a:bodyPr/>
        <a:lstStyle/>
        <a:p>
          <a:endParaRPr lang="ru-RU"/>
        </a:p>
      </dgm:t>
    </dgm:pt>
    <dgm:pt modelId="{DE812FFE-52FC-4B09-A627-A9E31A72430A}">
      <dgm:prSet phldrT="[Текст]"/>
      <dgm:spPr/>
      <dgm:t>
        <a:bodyPr/>
        <a:lstStyle/>
        <a:p>
          <a:r>
            <a:rPr lang="ru-RU" b="1" dirty="0"/>
            <a:t>Следуем пожеланиям об изменениях</a:t>
          </a:r>
          <a:endParaRPr lang="ru-RU" dirty="0"/>
        </a:p>
      </dgm:t>
    </dgm:pt>
    <dgm:pt modelId="{196AC0FA-C451-4495-AF94-576C8725C1CA}" type="parTrans" cxnId="{991D5B4C-5BFD-4D71-8EDD-2C7C57C669CB}">
      <dgm:prSet/>
      <dgm:spPr/>
      <dgm:t>
        <a:bodyPr/>
        <a:lstStyle/>
        <a:p>
          <a:endParaRPr lang="ru-RU"/>
        </a:p>
      </dgm:t>
    </dgm:pt>
    <dgm:pt modelId="{F4C3B652-9B28-4AA3-ABF9-7329C22CD2B8}" type="sibTrans" cxnId="{991D5B4C-5BFD-4D71-8EDD-2C7C57C669CB}">
      <dgm:prSet/>
      <dgm:spPr/>
      <dgm:t>
        <a:bodyPr/>
        <a:lstStyle/>
        <a:p>
          <a:endParaRPr lang="ru-RU"/>
        </a:p>
      </dgm:t>
    </dgm:pt>
    <dgm:pt modelId="{0EAC328F-CF5E-4823-A579-4A82EFFDC35E}" type="pres">
      <dgm:prSet presAssocID="{E106B057-3B17-4B97-BEEC-B723E9AD89E4}" presName="CompostProcess" presStyleCnt="0">
        <dgm:presLayoutVars>
          <dgm:dir/>
          <dgm:resizeHandles val="exact"/>
        </dgm:presLayoutVars>
      </dgm:prSet>
      <dgm:spPr/>
    </dgm:pt>
    <dgm:pt modelId="{359F6722-5AB3-4D21-979E-2BE92924F735}" type="pres">
      <dgm:prSet presAssocID="{E106B057-3B17-4B97-BEEC-B723E9AD89E4}" presName="arrow" presStyleLbl="bgShp" presStyleIdx="0" presStyleCnt="1" custScaleX="117647"/>
      <dgm:spPr/>
    </dgm:pt>
    <dgm:pt modelId="{1807A14A-96C1-4D54-8EDE-46001D772EF6}" type="pres">
      <dgm:prSet presAssocID="{E106B057-3B17-4B97-BEEC-B723E9AD89E4}" presName="linearProcess" presStyleCnt="0"/>
      <dgm:spPr/>
    </dgm:pt>
    <dgm:pt modelId="{AA5622C9-3FBF-4A4D-82F2-D45EA1E07A27}" type="pres">
      <dgm:prSet presAssocID="{780F84DD-0962-44C3-B857-2A95E6F939B7}" presName="textNode" presStyleLbl="node1" presStyleIdx="0" presStyleCnt="3">
        <dgm:presLayoutVars>
          <dgm:bulletEnabled val="1"/>
        </dgm:presLayoutVars>
      </dgm:prSet>
      <dgm:spPr/>
    </dgm:pt>
    <dgm:pt modelId="{39F606FD-AC9F-4881-9D04-809A03DC4CDA}" type="pres">
      <dgm:prSet presAssocID="{39C483AF-EE1B-4B6B-BD95-F61BFC923191}" presName="sibTrans" presStyleCnt="0"/>
      <dgm:spPr/>
    </dgm:pt>
    <dgm:pt modelId="{2FAD2F51-41C0-4099-81B6-56E7DCA932D8}" type="pres">
      <dgm:prSet presAssocID="{8727CCFB-3083-4500-99EA-820FB3B9A499}" presName="textNode" presStyleLbl="node1" presStyleIdx="1" presStyleCnt="3">
        <dgm:presLayoutVars>
          <dgm:bulletEnabled val="1"/>
        </dgm:presLayoutVars>
      </dgm:prSet>
      <dgm:spPr/>
    </dgm:pt>
    <dgm:pt modelId="{D15E1CA4-D58E-477C-B464-5279358B3132}" type="pres">
      <dgm:prSet presAssocID="{2E53C10D-F8F7-4D62-82DB-BCFA2B054108}" presName="sibTrans" presStyleCnt="0"/>
      <dgm:spPr/>
    </dgm:pt>
    <dgm:pt modelId="{97BF71C9-8802-43B1-82CE-C479E794E21D}" type="pres">
      <dgm:prSet presAssocID="{DE812FFE-52FC-4B09-A627-A9E31A72430A}" presName="textNode" presStyleLbl="node1" presStyleIdx="2" presStyleCnt="3" custScaleX="87918">
        <dgm:presLayoutVars>
          <dgm:bulletEnabled val="1"/>
        </dgm:presLayoutVars>
      </dgm:prSet>
      <dgm:spPr/>
    </dgm:pt>
  </dgm:ptLst>
  <dgm:cxnLst>
    <dgm:cxn modelId="{40D5BA26-7F9A-C141-829D-31B43C393A09}" type="presOf" srcId="{8727CCFB-3083-4500-99EA-820FB3B9A499}" destId="{2FAD2F51-41C0-4099-81B6-56E7DCA932D8}" srcOrd="0" destOrd="0" presId="urn:microsoft.com/office/officeart/2005/8/layout/hProcess9"/>
    <dgm:cxn modelId="{56CCA840-A01E-8847-9F00-E58DFEBFC847}" type="presOf" srcId="{DE812FFE-52FC-4B09-A627-A9E31A72430A}" destId="{97BF71C9-8802-43B1-82CE-C479E794E21D}" srcOrd="0" destOrd="0" presId="urn:microsoft.com/office/officeart/2005/8/layout/hProcess9"/>
    <dgm:cxn modelId="{991D5B4C-5BFD-4D71-8EDD-2C7C57C669CB}" srcId="{E106B057-3B17-4B97-BEEC-B723E9AD89E4}" destId="{DE812FFE-52FC-4B09-A627-A9E31A72430A}" srcOrd="2" destOrd="0" parTransId="{196AC0FA-C451-4495-AF94-576C8725C1CA}" sibTransId="{F4C3B652-9B28-4AA3-ABF9-7329C22CD2B8}"/>
    <dgm:cxn modelId="{11B4DE8D-53A7-44D1-B529-E239141F94CF}" srcId="{E106B057-3B17-4B97-BEEC-B723E9AD89E4}" destId="{780F84DD-0962-44C3-B857-2A95E6F939B7}" srcOrd="0" destOrd="0" parTransId="{35F7C324-0124-4675-AADD-E5C6417221F8}" sibTransId="{39C483AF-EE1B-4B6B-BD95-F61BFC923191}"/>
    <dgm:cxn modelId="{6029B9B8-0E20-46F3-A3A1-C625A43552D9}" srcId="{E106B057-3B17-4B97-BEEC-B723E9AD89E4}" destId="{8727CCFB-3083-4500-99EA-820FB3B9A499}" srcOrd="1" destOrd="0" parTransId="{531D0FA1-DD7A-47B3-8742-1A83FC4ADD38}" sibTransId="{2E53C10D-F8F7-4D62-82DB-BCFA2B054108}"/>
    <dgm:cxn modelId="{DF469ADC-8049-BA4F-8BCA-9536F6ACE7A5}" type="presOf" srcId="{E106B057-3B17-4B97-BEEC-B723E9AD89E4}" destId="{0EAC328F-CF5E-4823-A579-4A82EFFDC35E}" srcOrd="0" destOrd="0" presId="urn:microsoft.com/office/officeart/2005/8/layout/hProcess9"/>
    <dgm:cxn modelId="{52C1B2F4-7CBD-004D-B663-C4028C36F24D}" type="presOf" srcId="{780F84DD-0962-44C3-B857-2A95E6F939B7}" destId="{AA5622C9-3FBF-4A4D-82F2-D45EA1E07A27}" srcOrd="0" destOrd="0" presId="urn:microsoft.com/office/officeart/2005/8/layout/hProcess9"/>
    <dgm:cxn modelId="{D6801AE7-C73C-C947-B10C-3ABDD9AF87A7}" type="presParOf" srcId="{0EAC328F-CF5E-4823-A579-4A82EFFDC35E}" destId="{359F6722-5AB3-4D21-979E-2BE92924F735}" srcOrd="0" destOrd="0" presId="urn:microsoft.com/office/officeart/2005/8/layout/hProcess9"/>
    <dgm:cxn modelId="{D3F7A048-4FD0-964F-BDD5-859984E0C5FE}" type="presParOf" srcId="{0EAC328F-CF5E-4823-A579-4A82EFFDC35E}" destId="{1807A14A-96C1-4D54-8EDE-46001D772EF6}" srcOrd="1" destOrd="0" presId="urn:microsoft.com/office/officeart/2005/8/layout/hProcess9"/>
    <dgm:cxn modelId="{889A2D84-BDAC-8F4B-B29E-6837253C251A}" type="presParOf" srcId="{1807A14A-96C1-4D54-8EDE-46001D772EF6}" destId="{AA5622C9-3FBF-4A4D-82F2-D45EA1E07A27}" srcOrd="0" destOrd="0" presId="urn:microsoft.com/office/officeart/2005/8/layout/hProcess9"/>
    <dgm:cxn modelId="{BDE0FA39-1682-944C-9F19-E7B055B58EA2}" type="presParOf" srcId="{1807A14A-96C1-4D54-8EDE-46001D772EF6}" destId="{39F606FD-AC9F-4881-9D04-809A03DC4CDA}" srcOrd="1" destOrd="0" presId="urn:microsoft.com/office/officeart/2005/8/layout/hProcess9"/>
    <dgm:cxn modelId="{718C55FF-765F-184B-B35F-787A085A3867}" type="presParOf" srcId="{1807A14A-96C1-4D54-8EDE-46001D772EF6}" destId="{2FAD2F51-41C0-4099-81B6-56E7DCA932D8}" srcOrd="2" destOrd="0" presId="urn:microsoft.com/office/officeart/2005/8/layout/hProcess9"/>
    <dgm:cxn modelId="{FDB4AE77-402F-9349-8AB6-3FE5E278C1C0}" type="presParOf" srcId="{1807A14A-96C1-4D54-8EDE-46001D772EF6}" destId="{D15E1CA4-D58E-477C-B464-5279358B3132}" srcOrd="3" destOrd="0" presId="urn:microsoft.com/office/officeart/2005/8/layout/hProcess9"/>
    <dgm:cxn modelId="{A49FDA07-1377-A246-A2DF-F4B9D5FD5FBC}" type="presParOf" srcId="{1807A14A-96C1-4D54-8EDE-46001D772EF6}" destId="{97BF71C9-8802-43B1-82CE-C479E794E21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F6722-5AB3-4D21-979E-2BE92924F735}">
      <dsp:nvSpPr>
        <dsp:cNvPr id="0" name=""/>
        <dsp:cNvSpPr/>
      </dsp:nvSpPr>
      <dsp:spPr>
        <a:xfrm>
          <a:off x="1" y="0"/>
          <a:ext cx="4002298" cy="15839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622C9-3FBF-4A4D-82F2-D45EA1E07A27}">
      <dsp:nvSpPr>
        <dsp:cNvPr id="0" name=""/>
        <dsp:cNvSpPr/>
      </dsp:nvSpPr>
      <dsp:spPr>
        <a:xfrm>
          <a:off x="79483" y="475179"/>
          <a:ext cx="1288240" cy="633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Чутко анализируем запросы клиентов</a:t>
          </a:r>
          <a:endParaRPr lang="ru-RU" sz="1100" kern="1200" dirty="0"/>
        </a:p>
      </dsp:txBody>
      <dsp:txXfrm>
        <a:off x="110411" y="506107"/>
        <a:ext cx="1226384" cy="571715"/>
      </dsp:txXfrm>
    </dsp:sp>
    <dsp:sp modelId="{2FAD2F51-41C0-4099-81B6-56E7DCA932D8}">
      <dsp:nvSpPr>
        <dsp:cNvPr id="0" name=""/>
        <dsp:cNvSpPr/>
      </dsp:nvSpPr>
      <dsp:spPr>
        <a:xfrm>
          <a:off x="1434852" y="475179"/>
          <a:ext cx="1288240" cy="633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Обращаем внимание на все замечания</a:t>
          </a:r>
          <a:endParaRPr lang="ru-RU" sz="1100" kern="1200" dirty="0"/>
        </a:p>
      </dsp:txBody>
      <dsp:txXfrm>
        <a:off x="1465780" y="506107"/>
        <a:ext cx="1226384" cy="571715"/>
      </dsp:txXfrm>
    </dsp:sp>
    <dsp:sp modelId="{97BF71C9-8802-43B1-82CE-C479E794E21D}">
      <dsp:nvSpPr>
        <dsp:cNvPr id="0" name=""/>
        <dsp:cNvSpPr/>
      </dsp:nvSpPr>
      <dsp:spPr>
        <a:xfrm>
          <a:off x="2790221" y="475179"/>
          <a:ext cx="1132595" cy="633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Следуем пожеланиям об изменениях</a:t>
          </a:r>
          <a:endParaRPr lang="ru-RU" sz="1100" kern="1200" dirty="0"/>
        </a:p>
      </dsp:txBody>
      <dsp:txXfrm>
        <a:off x="2821149" y="506107"/>
        <a:ext cx="1070739" cy="57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FFC99-2E84-8447-B6D2-E84A2966734B}" type="datetime1">
              <a:rPr lang="ru-RU" smtClean="0"/>
              <a:t>26.02.2018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919B5-B117-444B-8824-F896F3AAA1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055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17BF3-291A-2449-803D-BCE008C61BCE}" type="datetime1">
              <a:rPr lang="ru-RU" smtClean="0"/>
              <a:t>26.02.2018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E99D2-3531-6C41-833C-958CAB1414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6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4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2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0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9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7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4" algn="l" defTabSz="457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68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Принятие стратегических решений в условиях нехватки</a:t>
            </a:r>
            <a:r>
              <a:rPr lang="ru-RU" baseline="0" dirty="0"/>
              <a:t> информации и неопределенности гарантировано ведет к серьезным и зачастую фатальным ошибка.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36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http://www.economicportal.ru/ponyatiya-all/asimmetrichnost-informacii.html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72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28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Клиенты</a:t>
            </a:r>
            <a:r>
              <a:rPr lang="ru-RU" baseline="0" dirty="0"/>
              <a:t> российские и международные компании</a:t>
            </a:r>
          </a:p>
          <a:p>
            <a:r>
              <a:rPr lang="ru-RU" baseline="0" dirty="0"/>
              <a:t>Мы ориентированы на корпоративных клиентов, но нас просят выполнить работы и гос структуры – Счетная палата и исследование цементной промышленность, Министерство промышленности и торговли, Аналитический центр при Правительстве Российской Федерации и различные региональные исполнительные органы власти.</a:t>
            </a:r>
          </a:p>
          <a:p>
            <a:r>
              <a:rPr lang="ru-RU" baseline="0" dirty="0"/>
              <a:t>Крупнейшие работы последнего года – это Роснефть и разработка стратегии логистики нефтеналивных грузов, Х5 и исследование розничной торговли в регионах, Билайн и исследование рынка офисной недвижимости и многие другие</a:t>
            </a:r>
          </a:p>
          <a:p>
            <a:r>
              <a:rPr lang="ru-RU" baseline="0" dirty="0"/>
              <a:t>Спектр и география клиентов очень велик – мы даже поставляем данные в крупнейшую в мире базу данных компании Лексиснексис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5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http://www.economicportal.ru/ponyatiya-all/asimmetrichnost-informacii.html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44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http://www.economicportal.ru/ponyatiya-all/asimmetrichnost-informacii.html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9D2-3531-6C41-833C-958CAB14146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05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9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4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3124615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www.advis.ru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Подготовлено</a:t>
                      </a:r>
                      <a:r>
                        <a:rPr lang="ru-RU" sz="700" b="0" kern="1200" baseline="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в феврале 2017 года </a:t>
                      </a:r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информационным агентством </a:t>
                      </a:r>
                      <a:r>
                        <a:rPr lang="en-US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INFOLine</a:t>
                      </a: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 userDrawn="1"/>
        </p:nvSpPr>
        <p:spPr>
          <a:xfrm>
            <a:off x="7853876" y="4934140"/>
            <a:ext cx="1019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 </a:t>
            </a:r>
            <a:fld id="{78CAE6E9-E1FC-49BC-A6BD-9BBA21DE6690}" type="slidenum">
              <a:rPr lang="ru-RU" sz="600" b="0" kern="120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3055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9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4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5192372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www.advis.ru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Подготовлено</a:t>
                      </a:r>
                      <a:r>
                        <a:rPr lang="ru-RU" sz="700" b="0" kern="1200" baseline="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в феврале 2017 года </a:t>
                      </a:r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информационным агентством </a:t>
                      </a:r>
                      <a:r>
                        <a:rPr lang="en-US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INFOLine</a:t>
                      </a: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 userDrawn="1"/>
        </p:nvSpPr>
        <p:spPr>
          <a:xfrm>
            <a:off x="7853876" y="4934140"/>
            <a:ext cx="1019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 </a:t>
            </a:r>
            <a:fld id="{78CAE6E9-E1FC-49BC-A6BD-9BBA21DE6690}" type="slidenum">
              <a:rPr lang="ru-RU" sz="600" b="0" kern="120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5820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7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9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8011257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www.advis.ru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Подготовлено</a:t>
                      </a:r>
                      <a:r>
                        <a:rPr lang="ru-RU" sz="700" b="0" kern="1200" baseline="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в феврале 2017 года </a:t>
                      </a:r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информационным агентством </a:t>
                      </a:r>
                      <a:r>
                        <a:rPr lang="en-US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INFOLine</a:t>
                      </a: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 userDrawn="1"/>
        </p:nvSpPr>
        <p:spPr>
          <a:xfrm>
            <a:off x="7853876" y="4934140"/>
            <a:ext cx="1019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 </a:t>
            </a:r>
            <a:fld id="{78CAE6E9-E1FC-49BC-A6BD-9BBA21DE6690}" type="slidenum">
              <a:rPr lang="ru-RU" sz="600" b="0" kern="120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179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14358"/>
            <a:ext cx="9141982" cy="5471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10" name="Freeform 15"/>
          <p:cNvSpPr>
            <a:spLocks noEditPoints="1"/>
          </p:cNvSpPr>
          <p:nvPr userDrawn="1"/>
        </p:nvSpPr>
        <p:spPr bwMode="auto">
          <a:xfrm>
            <a:off x="977810" y="83814"/>
            <a:ext cx="187505" cy="264449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60831" y="173035"/>
            <a:ext cx="75895" cy="167190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576906" y="89440"/>
            <a:ext cx="187505" cy="250785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4"/>
          <p:cNvSpPr>
            <a:spLocks/>
          </p:cNvSpPr>
          <p:nvPr userDrawn="1"/>
        </p:nvSpPr>
        <p:spPr bwMode="auto">
          <a:xfrm>
            <a:off x="802805" y="89440"/>
            <a:ext cx="151790" cy="250785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460831" y="89440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5" name="Freeform 16"/>
          <p:cNvSpPr>
            <a:spLocks/>
          </p:cNvSpPr>
          <p:nvPr userDrawn="1"/>
        </p:nvSpPr>
        <p:spPr bwMode="auto">
          <a:xfrm>
            <a:off x="1056384" y="136865"/>
            <a:ext cx="322330" cy="218633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8"/>
          <p:cNvSpPr>
            <a:spLocks noEditPoints="1"/>
          </p:cNvSpPr>
          <p:nvPr userDrawn="1"/>
        </p:nvSpPr>
        <p:spPr bwMode="auto">
          <a:xfrm>
            <a:off x="1330328" y="233614"/>
            <a:ext cx="393761" cy="119766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22"/>
          <p:cNvSpPr>
            <a:spLocks/>
          </p:cNvSpPr>
          <p:nvPr userDrawn="1"/>
        </p:nvSpPr>
        <p:spPr bwMode="auto">
          <a:xfrm>
            <a:off x="1399080" y="199215"/>
            <a:ext cx="41965" cy="33759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 lIns="49451" tIns="24725" rIns="49451" bIns="24725"/>
          <a:lstStyle/>
          <a:p>
            <a:pPr>
              <a:defRPr/>
            </a:pP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367362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1726759" y="366533"/>
            <a:ext cx="7589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49451" tIns="24725" rIns="49451" bIns="24725"/>
          <a:lstStyle/>
          <a:p>
            <a:endParaRPr lang="ru-RU" sz="1300" dirty="0">
              <a:latin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446369" y="366533"/>
            <a:ext cx="725345" cy="6430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ru-RU" sz="400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1174163" y="366533"/>
            <a:ext cx="550147" cy="6430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9469" tIns="0" rIns="19469" bIns="0" anchor="ctr" anchorCtr="0">
            <a:noAutofit/>
          </a:bodyPr>
          <a:lstStyle/>
          <a:p>
            <a:pPr algn="ctr"/>
            <a:r>
              <a:rPr lang="en-US" sz="400" b="1" spc="1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400" b="1" spc="1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372566" y="2552752"/>
            <a:ext cx="8398868" cy="2314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4561" y="4792244"/>
            <a:ext cx="9148561" cy="351256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9451" tIns="24725" rIns="49451" bIns="24725"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9711987"/>
              </p:ext>
            </p:extLst>
          </p:nvPr>
        </p:nvGraphicFramePr>
        <p:xfrm>
          <a:off x="361014" y="4795473"/>
          <a:ext cx="8481111" cy="35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009">
                <a:tc>
                  <a:txBody>
                    <a:bodyPr/>
                    <a:lstStyle/>
                    <a:p>
                      <a:pPr algn="l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</a:t>
                      </a:r>
                      <a:endParaRPr lang="en-US" sz="7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  <a:p>
                      <a:pPr algn="l"/>
                      <a:r>
                        <a:rPr lang="en-US" sz="600" b="0" i="0" dirty="0">
                          <a:solidFill>
                            <a:srgbClr val="595959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www.infoline.spb.ru | www.advis.ru | +78123226848 | +74957727640</a:t>
                      </a:r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Подготовлено</a:t>
                      </a:r>
                      <a:r>
                        <a:rPr lang="ru-RU" sz="700" b="0" kern="1200" baseline="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 в феврале 2017 года </a:t>
                      </a:r>
                      <a:r>
                        <a:rPr lang="ru-RU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информационным агентством </a:t>
                      </a:r>
                      <a:r>
                        <a:rPr lang="en-US" sz="700" b="0" kern="1200" dirty="0">
                          <a:solidFill>
                            <a:srgbClr val="595959"/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INFOLine</a:t>
                      </a:r>
                    </a:p>
                    <a:p>
                      <a:pPr algn="r"/>
                      <a:endParaRPr lang="ru-RU" sz="600" b="0" kern="1200" dirty="0">
                        <a:solidFill>
                          <a:srgbClr val="595959"/>
                        </a:solidFill>
                        <a:latin typeface="Roboto Condensed"/>
                        <a:ea typeface="+mn-ea"/>
                        <a:cs typeface="Roboto Condensed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 userDrawn="1"/>
        </p:nvSpPr>
        <p:spPr>
          <a:xfrm>
            <a:off x="7853876" y="4934140"/>
            <a:ext cx="1019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0" kern="1200" dirty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t>Стр.  </a:t>
            </a:r>
            <a:fld id="{78CAE6E9-E1FC-49BC-A6BD-9BBA21DE6690}" type="slidenum">
              <a:rPr lang="ru-RU" sz="600" b="0" kern="1200" smtClean="0">
                <a:solidFill>
                  <a:srgbClr val="595959"/>
                </a:solidFill>
                <a:latin typeface="Roboto Condensed"/>
                <a:ea typeface="+mn-ea"/>
                <a:cs typeface="Roboto Condensed"/>
              </a:rPr>
              <a:pPr marL="0" marR="0" lvl="0" indent="0" algn="r" defTabSz="457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ru-RU" sz="600" b="0" kern="1200" dirty="0">
              <a:solidFill>
                <a:srgbClr val="595959"/>
              </a:solidFill>
              <a:latin typeface="Roboto Condensed"/>
              <a:ea typeface="+mn-ea"/>
              <a:cs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76579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9A05-72E4-3046-866A-4C0F1B7465CF}" type="datetime1">
              <a:rPr lang="ru-RU" smtClean="0"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6E82-B257-4C4C-9562-B4E15899CC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6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7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8" r:id="rId5"/>
  </p:sldLayoutIdLst>
  <p:hf hdr="0" ftr="0" dt="0"/>
  <p:txStyles>
    <p:titleStyle>
      <a:lvl1pPr algn="ctr" defTabSz="457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45711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6" indent="-285699" algn="l" defTabSz="45711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5" indent="-228559" algn="l" defTabSz="45711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3" indent="-228559" algn="l" defTabSz="45711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1" indent="-228559" algn="l" defTabSz="457118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9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7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6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04" indent="-228559" algn="l" defTabSz="45711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6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2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0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9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7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4" algn="l" defTabSz="457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9.em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5" Type="http://schemas.openxmlformats.org/officeDocument/2006/relationships/image" Target="../media/image29.jpg"/><Relationship Id="rId10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://ru.wikipedia.org/w/index.php?title=%D0%A4%D0%B0%D0%B9%D0%BB:Siemens_AG_logo.svg&amp;filetimestamp=20070902100639" TargetMode="External"/><Relationship Id="rId18" Type="http://schemas.openxmlformats.org/officeDocument/2006/relationships/image" Target="../media/image45.jpeg"/><Relationship Id="rId26" Type="http://schemas.openxmlformats.org/officeDocument/2006/relationships/image" Target="../media/image53.png"/><Relationship Id="rId39" Type="http://schemas.openxmlformats.org/officeDocument/2006/relationships/image" Target="../media/image65.png"/><Relationship Id="rId21" Type="http://schemas.openxmlformats.org/officeDocument/2006/relationships/image" Target="../media/image48.jpeg"/><Relationship Id="rId34" Type="http://schemas.openxmlformats.org/officeDocument/2006/relationships/image" Target="../media/image61.png"/><Relationship Id="rId42" Type="http://schemas.openxmlformats.org/officeDocument/2006/relationships/image" Target="../media/image68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gif"/><Relationship Id="rId20" Type="http://schemas.openxmlformats.org/officeDocument/2006/relationships/image" Target="../media/image47.png"/><Relationship Id="rId29" Type="http://schemas.openxmlformats.org/officeDocument/2006/relationships/image" Target="../media/image56.jpe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denta-style.com/uploads/image/partners%20logos/alfa.jpg" TargetMode="External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32" Type="http://schemas.openxmlformats.org/officeDocument/2006/relationships/image" Target="../media/image59.jpeg"/><Relationship Id="rId37" Type="http://schemas.openxmlformats.org/officeDocument/2006/relationships/image" Target="../media/image63.png"/><Relationship Id="rId40" Type="http://schemas.openxmlformats.org/officeDocument/2006/relationships/image" Target="../media/image66.jpe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10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31" Type="http://schemas.openxmlformats.org/officeDocument/2006/relationships/image" Target="../media/image58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9.jpeg"/><Relationship Id="rId27" Type="http://schemas.openxmlformats.org/officeDocument/2006/relationships/image" Target="../media/image54.jpeg"/><Relationship Id="rId30" Type="http://schemas.openxmlformats.org/officeDocument/2006/relationships/image" Target="../media/image57.jpeg"/><Relationship Id="rId35" Type="http://schemas.openxmlformats.org/officeDocument/2006/relationships/image" Target="../media/image62.png"/><Relationship Id="rId8" Type="http://schemas.openxmlformats.org/officeDocument/2006/relationships/image" Target="../media/image36.gif"/><Relationship Id="rId3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10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13.jpeg"/><Relationship Id="rId7" Type="http://schemas.openxmlformats.org/officeDocument/2006/relationships/image" Target="../media/image77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diagramData" Target="../diagrams/data1.xml"/><Relationship Id="rId5" Type="http://schemas.openxmlformats.org/officeDocument/2006/relationships/image" Target="../media/image19.emf"/><Relationship Id="rId15" Type="http://schemas.microsoft.com/office/2007/relationships/diagramDrawing" Target="../diagrams/drawing1.xml"/><Relationship Id="rId10" Type="http://schemas.openxmlformats.org/officeDocument/2006/relationships/hyperlink" Target="https://kp.infoline.spb.ru/pub/form/5_anketa_poluchatelya_ezhekvartalnykh_otraslevykh_obzorov_infoline/660b5b/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kp.infoline.spb.ru/~shQRe" TargetMode="External"/><Relationship Id="rId14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/>
          <a:srcRect b="25980"/>
          <a:stretch/>
        </p:blipFill>
        <p:spPr>
          <a:xfrm>
            <a:off x="0" y="-66960"/>
            <a:ext cx="9143999" cy="385678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" y="-66960"/>
            <a:ext cx="3541712" cy="12790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86" y="2504639"/>
            <a:ext cx="3541712" cy="1293421"/>
          </a:xfrm>
          <a:prstGeom prst="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86" y="1212091"/>
            <a:ext cx="3541712" cy="129342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602288" y="-66960"/>
            <a:ext cx="3541712" cy="12801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602673" y="2504639"/>
            <a:ext cx="3541712" cy="1293421"/>
          </a:xfrm>
          <a:prstGeom prst="rect">
            <a:avLst/>
          </a:prstGeom>
          <a:solidFill>
            <a:srgbClr val="E1001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5602673" y="1213151"/>
            <a:ext cx="3541712" cy="1293421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541713" y="-66960"/>
            <a:ext cx="2060575" cy="127783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542098" y="2504639"/>
            <a:ext cx="2060575" cy="1293421"/>
          </a:xfrm>
          <a:prstGeom prst="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542098" y="1210876"/>
            <a:ext cx="2060575" cy="129342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5773" y="1359140"/>
            <a:ext cx="8770288" cy="1027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038" b="1" spc="405" dirty="0">
                <a:solidFill>
                  <a:schemeClr val="bg1"/>
                </a:solidFill>
                <a:latin typeface="Roboto Condensed"/>
                <a:cs typeface="Roboto Condensed"/>
              </a:rPr>
              <a:t>ОТРАСЛЕВЫЕ АНАЛИТИЧЕСКИЕ </a:t>
            </a:r>
          </a:p>
          <a:p>
            <a:r>
              <a:rPr lang="ru-RU" sz="3038" b="1" spc="405" dirty="0">
                <a:solidFill>
                  <a:schemeClr val="bg1"/>
                </a:solidFill>
                <a:latin typeface="Roboto Condensed"/>
                <a:cs typeface="Roboto Condensed"/>
              </a:rPr>
              <a:t>ОБЗОРЫ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774" y="2796833"/>
            <a:ext cx="491550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0" dirty="0">
                <a:solidFill>
                  <a:schemeClr val="bg1"/>
                </a:solidFill>
                <a:latin typeface="Roboto Condensed"/>
                <a:cs typeface="Roboto Condensed"/>
              </a:rPr>
              <a:t>Итоги 201</a:t>
            </a:r>
            <a:r>
              <a:rPr lang="en-US" sz="1620" dirty="0">
                <a:solidFill>
                  <a:schemeClr val="bg1"/>
                </a:solidFill>
                <a:latin typeface="Roboto Condensed"/>
                <a:cs typeface="Roboto Condensed"/>
              </a:rPr>
              <a:t>7</a:t>
            </a:r>
            <a:r>
              <a:rPr lang="ru-RU" sz="1620" dirty="0">
                <a:solidFill>
                  <a:schemeClr val="bg1"/>
                </a:solidFill>
                <a:latin typeface="Roboto Condensed"/>
                <a:cs typeface="Roboto Condensed"/>
              </a:rPr>
              <a:t> года. Перспективы до 2020 года.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505307"/>
            <a:ext cx="1809974" cy="80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11" dirty="0"/>
          </a:p>
        </p:txBody>
      </p:sp>
      <p:sp>
        <p:nvSpPr>
          <p:cNvPr id="12" name="TextBox 11"/>
          <p:cNvSpPr txBox="1"/>
          <p:nvPr/>
        </p:nvSpPr>
        <p:spPr>
          <a:xfrm>
            <a:off x="465774" y="3284095"/>
            <a:ext cx="4915507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5" dirty="0">
                <a:solidFill>
                  <a:srgbClr val="FFFFFF"/>
                </a:solidFill>
                <a:latin typeface="Roboto Condensed"/>
                <a:cs typeface="Roboto Condensed"/>
              </a:rPr>
              <a:t>Подготовлено </a:t>
            </a:r>
            <a:r>
              <a:rPr lang="ru-RU" sz="1215" dirty="0">
                <a:solidFill>
                  <a:schemeClr val="bg1"/>
                </a:solidFill>
                <a:latin typeface="Roboto Condensed"/>
                <a:cs typeface="Roboto Condensed"/>
              </a:rPr>
              <a:t>в </a:t>
            </a:r>
            <a:r>
              <a:rPr lang="en-US" sz="1215" dirty="0">
                <a:solidFill>
                  <a:schemeClr val="bg1"/>
                </a:solidFill>
                <a:latin typeface="Roboto Condensed"/>
                <a:cs typeface="Roboto Condensed"/>
              </a:rPr>
              <a:t>I </a:t>
            </a:r>
            <a:r>
              <a:rPr lang="ru-RU" sz="1215" dirty="0">
                <a:solidFill>
                  <a:schemeClr val="bg1"/>
                </a:solidFill>
                <a:latin typeface="Roboto Condensed"/>
                <a:cs typeface="Roboto Condensed"/>
              </a:rPr>
              <a:t>полугодии </a:t>
            </a:r>
            <a:r>
              <a:rPr lang="en-US" sz="1215" dirty="0">
                <a:solidFill>
                  <a:srgbClr val="FFFFFF"/>
                </a:solidFill>
                <a:latin typeface="Roboto Condensed"/>
                <a:cs typeface="Roboto Condensed"/>
              </a:rPr>
              <a:t>201</a:t>
            </a:r>
            <a:r>
              <a:rPr lang="ru-RU" sz="1215" dirty="0">
                <a:solidFill>
                  <a:srgbClr val="FFFFFF"/>
                </a:solidFill>
                <a:latin typeface="Roboto Condensed"/>
                <a:cs typeface="Roboto Condensed"/>
              </a:rPr>
              <a:t>7 года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9216" y="930555"/>
            <a:ext cx="4867268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4536"/>
            <a:r>
              <a:rPr lang="en-US" sz="1215" spc="1114" dirty="0">
                <a:solidFill>
                  <a:schemeClr val="bg1"/>
                </a:solidFill>
                <a:latin typeface="Roboto Condensed"/>
                <a:cs typeface="Roboto Condensed"/>
              </a:rPr>
              <a:t> </a:t>
            </a:r>
            <a:endParaRPr lang="ru-RU" sz="1215" spc="1114" dirty="0">
              <a:solidFill>
                <a:schemeClr val="bg1"/>
              </a:solidFill>
              <a:latin typeface="Roboto Condensed"/>
              <a:cs typeface="Roboto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30555"/>
            <a:ext cx="3909215" cy="2793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64536"/>
            <a:r>
              <a:rPr lang="ru-RU" sz="1215" spc="400" dirty="0">
                <a:solidFill>
                  <a:srgbClr val="FF0000"/>
                </a:solidFill>
                <a:latin typeface="Roboto Condensed"/>
                <a:cs typeface="Roboto Condensed"/>
              </a:rPr>
              <a:t>  ОТРАСЛЕВЫЕ ИССЛЕДОВАНИЯ</a:t>
            </a:r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1770472" y="4037179"/>
            <a:ext cx="370322" cy="580172"/>
          </a:xfrm>
          <a:custGeom>
            <a:avLst/>
            <a:gdLst>
              <a:gd name="T0" fmla="*/ 2147483647 w 89"/>
              <a:gd name="T1" fmla="*/ 2147483647 h 139"/>
              <a:gd name="T2" fmla="*/ 2147483647 w 89"/>
              <a:gd name="T3" fmla="*/ 2147483647 h 139"/>
              <a:gd name="T4" fmla="*/ 2147483647 w 89"/>
              <a:gd name="T5" fmla="*/ 2147483647 h 139"/>
              <a:gd name="T6" fmla="*/ 2147483647 w 89"/>
              <a:gd name="T7" fmla="*/ 2147483647 h 139"/>
              <a:gd name="T8" fmla="*/ 2147483647 w 89"/>
              <a:gd name="T9" fmla="*/ 2147483647 h 139"/>
              <a:gd name="T10" fmla="*/ 2147483647 w 89"/>
              <a:gd name="T11" fmla="*/ 2147483647 h 139"/>
              <a:gd name="T12" fmla="*/ 2147483647 w 89"/>
              <a:gd name="T13" fmla="*/ 2147483647 h 139"/>
              <a:gd name="T14" fmla="*/ 2147483647 w 89"/>
              <a:gd name="T15" fmla="*/ 2147483647 h 139"/>
              <a:gd name="T16" fmla="*/ 2147483647 w 89"/>
              <a:gd name="T17" fmla="*/ 0 h 139"/>
              <a:gd name="T18" fmla="*/ 0 w 89"/>
              <a:gd name="T19" fmla="*/ 2147483647 h 139"/>
              <a:gd name="T20" fmla="*/ 0 w 89"/>
              <a:gd name="T21" fmla="*/ 2147483647 h 139"/>
              <a:gd name="T22" fmla="*/ 2147483647 w 89"/>
              <a:gd name="T23" fmla="*/ 2147483647 h 139"/>
              <a:gd name="T24" fmla="*/ 2147483647 w 89"/>
              <a:gd name="T25" fmla="*/ 2147483647 h 139"/>
              <a:gd name="T26" fmla="*/ 2147483647 w 89"/>
              <a:gd name="T27" fmla="*/ 2147483647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9"/>
              <a:gd name="T43" fmla="*/ 0 h 139"/>
              <a:gd name="T44" fmla="*/ 89 w 89"/>
              <a:gd name="T45" fmla="*/ 139 h 1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9" h="139">
                <a:moveTo>
                  <a:pt x="56" y="96"/>
                </a:moveTo>
                <a:cubicBezTo>
                  <a:pt x="56" y="103"/>
                  <a:pt x="55" y="115"/>
                  <a:pt x="45" y="115"/>
                </a:cubicBezTo>
                <a:cubicBezTo>
                  <a:pt x="34" y="115"/>
                  <a:pt x="33" y="103"/>
                  <a:pt x="33" y="9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33"/>
                  <a:pt x="34" y="23"/>
                  <a:pt x="44" y="23"/>
                </a:cubicBezTo>
                <a:cubicBezTo>
                  <a:pt x="55" y="23"/>
                  <a:pt x="56" y="33"/>
                  <a:pt x="56" y="41"/>
                </a:cubicBezTo>
                <a:cubicBezTo>
                  <a:pt x="56" y="96"/>
                  <a:pt x="56" y="96"/>
                  <a:pt x="56" y="96"/>
                </a:cubicBezTo>
                <a:moveTo>
                  <a:pt x="89" y="39"/>
                </a:moveTo>
                <a:cubicBezTo>
                  <a:pt x="89" y="14"/>
                  <a:pt x="73" y="0"/>
                  <a:pt x="45" y="0"/>
                </a:cubicBezTo>
                <a:cubicBezTo>
                  <a:pt x="16" y="0"/>
                  <a:pt x="0" y="14"/>
                  <a:pt x="0" y="3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3"/>
                  <a:pt x="11" y="139"/>
                  <a:pt x="45" y="139"/>
                </a:cubicBezTo>
                <a:cubicBezTo>
                  <a:pt x="78" y="139"/>
                  <a:pt x="89" y="123"/>
                  <a:pt x="89" y="93"/>
                </a:cubicBezTo>
                <a:lnTo>
                  <a:pt x="89" y="39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49438" y="4232925"/>
            <a:ext cx="149893" cy="366795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978686" y="4049528"/>
            <a:ext cx="370322" cy="550194"/>
          </a:xfrm>
          <a:custGeom>
            <a:avLst/>
            <a:gdLst>
              <a:gd name="T0" fmla="*/ 2147483647 w 210"/>
              <a:gd name="T1" fmla="*/ 2147483647 h 312"/>
              <a:gd name="T2" fmla="*/ 2147483647 w 210"/>
              <a:gd name="T3" fmla="*/ 2147483647 h 312"/>
              <a:gd name="T4" fmla="*/ 2147483647 w 210"/>
              <a:gd name="T5" fmla="*/ 2147483647 h 312"/>
              <a:gd name="T6" fmla="*/ 0 w 210"/>
              <a:gd name="T7" fmla="*/ 2147483647 h 312"/>
              <a:gd name="T8" fmla="*/ 0 w 210"/>
              <a:gd name="T9" fmla="*/ 0 h 312"/>
              <a:gd name="T10" fmla="*/ 2147483647 w 210"/>
              <a:gd name="T11" fmla="*/ 0 h 312"/>
              <a:gd name="T12" fmla="*/ 2147483647 w 210"/>
              <a:gd name="T13" fmla="*/ 2147483647 h 312"/>
              <a:gd name="T14" fmla="*/ 2147483647 w 210"/>
              <a:gd name="T15" fmla="*/ 2147483647 h 312"/>
              <a:gd name="T16" fmla="*/ 2147483647 w 210"/>
              <a:gd name="T17" fmla="*/ 0 h 312"/>
              <a:gd name="T18" fmla="*/ 2147483647 w 210"/>
              <a:gd name="T19" fmla="*/ 0 h 312"/>
              <a:gd name="T20" fmla="*/ 2147483647 w 210"/>
              <a:gd name="T21" fmla="*/ 2147483647 h 312"/>
              <a:gd name="T22" fmla="*/ 2147483647 w 210"/>
              <a:gd name="T23" fmla="*/ 2147483647 h 312"/>
              <a:gd name="T24" fmla="*/ 2147483647 w 210"/>
              <a:gd name="T25" fmla="*/ 2147483647 h 3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0"/>
              <a:gd name="T40" fmla="*/ 0 h 312"/>
              <a:gd name="T41" fmla="*/ 210 w 210"/>
              <a:gd name="T42" fmla="*/ 312 h 3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0" h="312">
                <a:moveTo>
                  <a:pt x="69" y="137"/>
                </a:moveTo>
                <a:lnTo>
                  <a:pt x="69" y="137"/>
                </a:lnTo>
                <a:lnTo>
                  <a:pt x="76" y="312"/>
                </a:lnTo>
                <a:lnTo>
                  <a:pt x="0" y="312"/>
                </a:lnTo>
                <a:lnTo>
                  <a:pt x="0" y="0"/>
                </a:lnTo>
                <a:lnTo>
                  <a:pt x="80" y="0"/>
                </a:lnTo>
                <a:lnTo>
                  <a:pt x="142" y="175"/>
                </a:lnTo>
                <a:lnTo>
                  <a:pt x="144" y="175"/>
                </a:lnTo>
                <a:lnTo>
                  <a:pt x="135" y="0"/>
                </a:lnTo>
                <a:lnTo>
                  <a:pt x="210" y="0"/>
                </a:lnTo>
                <a:lnTo>
                  <a:pt x="210" y="312"/>
                </a:lnTo>
                <a:lnTo>
                  <a:pt x="130" y="312"/>
                </a:lnTo>
                <a:lnTo>
                  <a:pt x="69" y="137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1424832" y="4049528"/>
            <a:ext cx="299785" cy="550194"/>
          </a:xfrm>
          <a:custGeom>
            <a:avLst/>
            <a:gdLst>
              <a:gd name="T0" fmla="*/ 0 w 170"/>
              <a:gd name="T1" fmla="*/ 2147483647 h 312"/>
              <a:gd name="T2" fmla="*/ 0 w 170"/>
              <a:gd name="T3" fmla="*/ 0 h 312"/>
              <a:gd name="T4" fmla="*/ 2147483647 w 170"/>
              <a:gd name="T5" fmla="*/ 0 h 312"/>
              <a:gd name="T6" fmla="*/ 2147483647 w 170"/>
              <a:gd name="T7" fmla="*/ 2147483647 h 312"/>
              <a:gd name="T8" fmla="*/ 2147483647 w 170"/>
              <a:gd name="T9" fmla="*/ 2147483647 h 312"/>
              <a:gd name="T10" fmla="*/ 2147483647 w 170"/>
              <a:gd name="T11" fmla="*/ 2147483647 h 312"/>
              <a:gd name="T12" fmla="*/ 2147483647 w 170"/>
              <a:gd name="T13" fmla="*/ 2147483647 h 312"/>
              <a:gd name="T14" fmla="*/ 2147483647 w 170"/>
              <a:gd name="T15" fmla="*/ 2147483647 h 312"/>
              <a:gd name="T16" fmla="*/ 2147483647 w 170"/>
              <a:gd name="T17" fmla="*/ 2147483647 h 312"/>
              <a:gd name="T18" fmla="*/ 2147483647 w 170"/>
              <a:gd name="T19" fmla="*/ 2147483647 h 312"/>
              <a:gd name="T20" fmla="*/ 0 w 170"/>
              <a:gd name="T21" fmla="*/ 2147483647 h 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0"/>
              <a:gd name="T34" fmla="*/ 0 h 312"/>
              <a:gd name="T35" fmla="*/ 170 w 170"/>
              <a:gd name="T36" fmla="*/ 312 h 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0" h="312">
                <a:moveTo>
                  <a:pt x="0" y="312"/>
                </a:moveTo>
                <a:lnTo>
                  <a:pt x="0" y="0"/>
                </a:lnTo>
                <a:lnTo>
                  <a:pt x="170" y="0"/>
                </a:lnTo>
                <a:lnTo>
                  <a:pt x="170" y="61"/>
                </a:lnTo>
                <a:lnTo>
                  <a:pt x="82" y="61"/>
                </a:lnTo>
                <a:lnTo>
                  <a:pt x="82" y="118"/>
                </a:lnTo>
                <a:lnTo>
                  <a:pt x="160" y="118"/>
                </a:lnTo>
                <a:lnTo>
                  <a:pt x="160" y="180"/>
                </a:lnTo>
                <a:lnTo>
                  <a:pt x="82" y="180"/>
                </a:lnTo>
                <a:lnTo>
                  <a:pt x="82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66AF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49438" y="4049523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1925650" y="4153566"/>
            <a:ext cx="636602" cy="479656"/>
          </a:xfrm>
          <a:custGeom>
            <a:avLst/>
            <a:gdLst>
              <a:gd name="T0" fmla="*/ 2147483647 w 153"/>
              <a:gd name="T1" fmla="*/ 2147483647 h 115"/>
              <a:gd name="T2" fmla="*/ 2147483647 w 153"/>
              <a:gd name="T3" fmla="*/ 2147483647 h 115"/>
              <a:gd name="T4" fmla="*/ 2147483647 w 153"/>
              <a:gd name="T5" fmla="*/ 2147483647 h 115"/>
              <a:gd name="T6" fmla="*/ 2147483647 w 153"/>
              <a:gd name="T7" fmla="*/ 2147483647 h 115"/>
              <a:gd name="T8" fmla="*/ 2147483647 w 153"/>
              <a:gd name="T9" fmla="*/ 2147483647 h 115"/>
              <a:gd name="T10" fmla="*/ 2147483647 w 153"/>
              <a:gd name="T11" fmla="*/ 2147483647 h 115"/>
              <a:gd name="T12" fmla="*/ 2147483647 w 153"/>
              <a:gd name="T13" fmla="*/ 2147483647 h 115"/>
              <a:gd name="T14" fmla="*/ 2147483647 w 153"/>
              <a:gd name="T15" fmla="*/ 2147483647 h 115"/>
              <a:gd name="T16" fmla="*/ 2147483647 w 153"/>
              <a:gd name="T17" fmla="*/ 2147483647 h 115"/>
              <a:gd name="T18" fmla="*/ 2147483647 w 153"/>
              <a:gd name="T19" fmla="*/ 2147483647 h 115"/>
              <a:gd name="T20" fmla="*/ 2147483647 w 153"/>
              <a:gd name="T21" fmla="*/ 2147483647 h 115"/>
              <a:gd name="T22" fmla="*/ 2147483647 w 153"/>
              <a:gd name="T23" fmla="*/ 2147483647 h 115"/>
              <a:gd name="T24" fmla="*/ 2147483647 w 153"/>
              <a:gd name="T25" fmla="*/ 2147483647 h 115"/>
              <a:gd name="T26" fmla="*/ 2147483647 w 153"/>
              <a:gd name="T27" fmla="*/ 2147483647 h 115"/>
              <a:gd name="T28" fmla="*/ 2147483647 w 153"/>
              <a:gd name="T29" fmla="*/ 2147483647 h 115"/>
              <a:gd name="T30" fmla="*/ 2147483647 w 153"/>
              <a:gd name="T31" fmla="*/ 0 h 115"/>
              <a:gd name="T32" fmla="*/ 2147483647 w 153"/>
              <a:gd name="T33" fmla="*/ 0 h 115"/>
              <a:gd name="T34" fmla="*/ 2147483647 w 153"/>
              <a:gd name="T35" fmla="*/ 2147483647 h 115"/>
              <a:gd name="T36" fmla="*/ 2147483647 w 153"/>
              <a:gd name="T37" fmla="*/ 2147483647 h 115"/>
              <a:gd name="T38" fmla="*/ 2147483647 w 153"/>
              <a:gd name="T39" fmla="*/ 2147483647 h 115"/>
              <a:gd name="T40" fmla="*/ 2147483647 w 153"/>
              <a:gd name="T41" fmla="*/ 2147483647 h 115"/>
              <a:gd name="T42" fmla="*/ 2147483647 w 153"/>
              <a:gd name="T43" fmla="*/ 2147483647 h 115"/>
              <a:gd name="T44" fmla="*/ 2147483647 w 153"/>
              <a:gd name="T45" fmla="*/ 2147483647 h 115"/>
              <a:gd name="T46" fmla="*/ 2147483647 w 153"/>
              <a:gd name="T47" fmla="*/ 2147483647 h 115"/>
              <a:gd name="T48" fmla="*/ 2147483647 w 153"/>
              <a:gd name="T49" fmla="*/ 2147483647 h 115"/>
              <a:gd name="T50" fmla="*/ 0 w 153"/>
              <a:gd name="T51" fmla="*/ 2147483647 h 115"/>
              <a:gd name="T52" fmla="*/ 2147483647 w 153"/>
              <a:gd name="T53" fmla="*/ 2147483647 h 115"/>
              <a:gd name="T54" fmla="*/ 2147483647 w 153"/>
              <a:gd name="T55" fmla="*/ 2147483647 h 115"/>
              <a:gd name="T56" fmla="*/ 2147483647 w 153"/>
              <a:gd name="T57" fmla="*/ 2147483647 h 115"/>
              <a:gd name="T58" fmla="*/ 2147483647 w 153"/>
              <a:gd name="T59" fmla="*/ 2147483647 h 115"/>
              <a:gd name="T60" fmla="*/ 2147483647 w 153"/>
              <a:gd name="T61" fmla="*/ 2147483647 h 115"/>
              <a:gd name="T62" fmla="*/ 2147483647 w 153"/>
              <a:gd name="T63" fmla="*/ 2147483647 h 115"/>
              <a:gd name="T64" fmla="*/ 2147483647 w 153"/>
              <a:gd name="T65" fmla="*/ 2147483647 h 115"/>
              <a:gd name="T66" fmla="*/ 2147483647 w 153"/>
              <a:gd name="T67" fmla="*/ 2147483647 h 115"/>
              <a:gd name="T68" fmla="*/ 2147483647 w 153"/>
              <a:gd name="T69" fmla="*/ 2147483647 h 115"/>
              <a:gd name="T70" fmla="*/ 2147483647 w 153"/>
              <a:gd name="T71" fmla="*/ 2147483647 h 115"/>
              <a:gd name="T72" fmla="*/ 2147483647 w 153"/>
              <a:gd name="T73" fmla="*/ 2147483647 h 115"/>
              <a:gd name="T74" fmla="*/ 2147483647 w 153"/>
              <a:gd name="T75" fmla="*/ 2147483647 h 11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53"/>
              <a:gd name="T115" fmla="*/ 0 h 115"/>
              <a:gd name="T116" fmla="*/ 153 w 153"/>
              <a:gd name="T117" fmla="*/ 115 h 11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53" h="115">
                <a:moveTo>
                  <a:pt x="86" y="88"/>
                </a:moveTo>
                <a:cubicBezTo>
                  <a:pt x="80" y="87"/>
                  <a:pt x="73" y="86"/>
                  <a:pt x="64" y="86"/>
                </a:cubicBezTo>
                <a:cubicBezTo>
                  <a:pt x="69" y="79"/>
                  <a:pt x="77" y="70"/>
                  <a:pt x="90" y="56"/>
                </a:cubicBezTo>
                <a:cubicBezTo>
                  <a:pt x="102" y="43"/>
                  <a:pt x="111" y="33"/>
                  <a:pt x="119" y="26"/>
                </a:cubicBezTo>
                <a:cubicBezTo>
                  <a:pt x="127" y="19"/>
                  <a:pt x="131" y="16"/>
                  <a:pt x="133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9"/>
                  <a:pt x="131" y="25"/>
                  <a:pt x="123" y="35"/>
                </a:cubicBezTo>
                <a:cubicBezTo>
                  <a:pt x="113" y="47"/>
                  <a:pt x="108" y="56"/>
                  <a:pt x="108" y="62"/>
                </a:cubicBezTo>
                <a:cubicBezTo>
                  <a:pt x="108" y="65"/>
                  <a:pt x="109" y="66"/>
                  <a:pt x="111" y="66"/>
                </a:cubicBezTo>
                <a:cubicBezTo>
                  <a:pt x="113" y="66"/>
                  <a:pt x="116" y="64"/>
                  <a:pt x="120" y="62"/>
                </a:cubicBezTo>
                <a:cubicBezTo>
                  <a:pt x="124" y="59"/>
                  <a:pt x="129" y="55"/>
                  <a:pt x="135" y="50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8" y="37"/>
                  <a:pt x="144" y="29"/>
                  <a:pt x="147" y="22"/>
                </a:cubicBezTo>
                <a:cubicBezTo>
                  <a:pt x="151" y="15"/>
                  <a:pt x="153" y="10"/>
                  <a:pt x="153" y="6"/>
                </a:cubicBezTo>
                <a:cubicBezTo>
                  <a:pt x="153" y="4"/>
                  <a:pt x="153" y="3"/>
                  <a:pt x="151" y="2"/>
                </a:cubicBezTo>
                <a:cubicBezTo>
                  <a:pt x="150" y="1"/>
                  <a:pt x="149" y="0"/>
                  <a:pt x="147" y="0"/>
                </a:cubicBezTo>
                <a:cubicBezTo>
                  <a:pt x="147" y="0"/>
                  <a:pt x="146" y="0"/>
                  <a:pt x="145" y="0"/>
                </a:cubicBezTo>
                <a:cubicBezTo>
                  <a:pt x="142" y="0"/>
                  <a:pt x="137" y="2"/>
                  <a:pt x="131" y="6"/>
                </a:cubicBezTo>
                <a:cubicBezTo>
                  <a:pt x="125" y="9"/>
                  <a:pt x="118" y="15"/>
                  <a:pt x="111" y="22"/>
                </a:cubicBezTo>
                <a:cubicBezTo>
                  <a:pt x="103" y="29"/>
                  <a:pt x="94" y="38"/>
                  <a:pt x="84" y="49"/>
                </a:cubicBezTo>
                <a:cubicBezTo>
                  <a:pt x="75" y="59"/>
                  <a:pt x="64" y="72"/>
                  <a:pt x="53" y="85"/>
                </a:cubicBezTo>
                <a:cubicBezTo>
                  <a:pt x="46" y="86"/>
                  <a:pt x="29" y="86"/>
                  <a:pt x="25" y="87"/>
                </a:cubicBezTo>
                <a:cubicBezTo>
                  <a:pt x="20" y="87"/>
                  <a:pt x="17" y="89"/>
                  <a:pt x="14" y="90"/>
                </a:cubicBezTo>
                <a:cubicBezTo>
                  <a:pt x="12" y="92"/>
                  <a:pt x="10" y="94"/>
                  <a:pt x="8" y="96"/>
                </a:cubicBezTo>
                <a:cubicBezTo>
                  <a:pt x="6" y="99"/>
                  <a:pt x="4" y="102"/>
                  <a:pt x="1" y="104"/>
                </a:cubicBezTo>
                <a:cubicBezTo>
                  <a:pt x="0" y="106"/>
                  <a:pt x="0" y="107"/>
                  <a:pt x="0" y="108"/>
                </a:cubicBezTo>
                <a:cubicBezTo>
                  <a:pt x="0" y="110"/>
                  <a:pt x="1" y="110"/>
                  <a:pt x="4" y="110"/>
                </a:cubicBezTo>
                <a:cubicBezTo>
                  <a:pt x="6" y="110"/>
                  <a:pt x="9" y="110"/>
                  <a:pt x="13" y="108"/>
                </a:cubicBezTo>
                <a:cubicBezTo>
                  <a:pt x="18" y="107"/>
                  <a:pt x="22" y="107"/>
                  <a:pt x="24" y="107"/>
                </a:cubicBezTo>
                <a:cubicBezTo>
                  <a:pt x="27" y="106"/>
                  <a:pt x="30" y="106"/>
                  <a:pt x="33" y="106"/>
                </a:cubicBezTo>
                <a:cubicBezTo>
                  <a:pt x="39" y="106"/>
                  <a:pt x="57" y="105"/>
                  <a:pt x="65" y="106"/>
                </a:cubicBezTo>
                <a:cubicBezTo>
                  <a:pt x="72" y="107"/>
                  <a:pt x="80" y="109"/>
                  <a:pt x="89" y="110"/>
                </a:cubicBezTo>
                <a:cubicBezTo>
                  <a:pt x="98" y="112"/>
                  <a:pt x="104" y="113"/>
                  <a:pt x="108" y="114"/>
                </a:cubicBezTo>
                <a:cubicBezTo>
                  <a:pt x="112" y="115"/>
                  <a:pt x="115" y="115"/>
                  <a:pt x="117" y="114"/>
                </a:cubicBezTo>
                <a:cubicBezTo>
                  <a:pt x="119" y="113"/>
                  <a:pt x="120" y="112"/>
                  <a:pt x="123" y="110"/>
                </a:cubicBezTo>
                <a:cubicBezTo>
                  <a:pt x="125" y="108"/>
                  <a:pt x="130" y="104"/>
                  <a:pt x="136" y="98"/>
                </a:cubicBezTo>
                <a:cubicBezTo>
                  <a:pt x="131" y="98"/>
                  <a:pt x="123" y="96"/>
                  <a:pt x="112" y="94"/>
                </a:cubicBezTo>
                <a:cubicBezTo>
                  <a:pt x="100" y="91"/>
                  <a:pt x="92" y="89"/>
                  <a:pt x="86" y="88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2466695" y="4365824"/>
            <a:ext cx="777678" cy="262752"/>
          </a:xfrm>
          <a:custGeom>
            <a:avLst/>
            <a:gdLst>
              <a:gd name="T0" fmla="*/ 2147483647 w 187"/>
              <a:gd name="T1" fmla="*/ 2147483647 h 63"/>
              <a:gd name="T2" fmla="*/ 2147483647 w 187"/>
              <a:gd name="T3" fmla="*/ 2147483647 h 63"/>
              <a:gd name="T4" fmla="*/ 2147483647 w 187"/>
              <a:gd name="T5" fmla="*/ 2147483647 h 63"/>
              <a:gd name="T6" fmla="*/ 2147483647 w 187"/>
              <a:gd name="T7" fmla="*/ 2147483647 h 63"/>
              <a:gd name="T8" fmla="*/ 2147483647 w 187"/>
              <a:gd name="T9" fmla="*/ 2147483647 h 63"/>
              <a:gd name="T10" fmla="*/ 2147483647 w 187"/>
              <a:gd name="T11" fmla="*/ 2147483647 h 63"/>
              <a:gd name="T12" fmla="*/ 2147483647 w 187"/>
              <a:gd name="T13" fmla="*/ 2147483647 h 63"/>
              <a:gd name="T14" fmla="*/ 2147483647 w 187"/>
              <a:gd name="T15" fmla="*/ 2147483647 h 63"/>
              <a:gd name="T16" fmla="*/ 2147483647 w 187"/>
              <a:gd name="T17" fmla="*/ 2147483647 h 63"/>
              <a:gd name="T18" fmla="*/ 2147483647 w 187"/>
              <a:gd name="T19" fmla="*/ 2147483647 h 63"/>
              <a:gd name="T20" fmla="*/ 2147483647 w 187"/>
              <a:gd name="T21" fmla="*/ 2147483647 h 63"/>
              <a:gd name="T22" fmla="*/ 2147483647 w 187"/>
              <a:gd name="T23" fmla="*/ 2147483647 h 63"/>
              <a:gd name="T24" fmla="*/ 2147483647 w 187"/>
              <a:gd name="T25" fmla="*/ 2147483647 h 63"/>
              <a:gd name="T26" fmla="*/ 2147483647 w 187"/>
              <a:gd name="T27" fmla="*/ 2147483647 h 63"/>
              <a:gd name="T28" fmla="*/ 2147483647 w 187"/>
              <a:gd name="T29" fmla="*/ 2147483647 h 63"/>
              <a:gd name="T30" fmla="*/ 2147483647 w 187"/>
              <a:gd name="T31" fmla="*/ 2147483647 h 63"/>
              <a:gd name="T32" fmla="*/ 2147483647 w 187"/>
              <a:gd name="T33" fmla="*/ 2147483647 h 63"/>
              <a:gd name="T34" fmla="*/ 2147483647 w 187"/>
              <a:gd name="T35" fmla="*/ 2147483647 h 63"/>
              <a:gd name="T36" fmla="*/ 2147483647 w 187"/>
              <a:gd name="T37" fmla="*/ 2147483647 h 63"/>
              <a:gd name="T38" fmla="*/ 2147483647 w 187"/>
              <a:gd name="T39" fmla="*/ 2147483647 h 63"/>
              <a:gd name="T40" fmla="*/ 2147483647 w 187"/>
              <a:gd name="T41" fmla="*/ 2147483647 h 63"/>
              <a:gd name="T42" fmla="*/ 2147483647 w 187"/>
              <a:gd name="T43" fmla="*/ 2147483647 h 63"/>
              <a:gd name="T44" fmla="*/ 2147483647 w 187"/>
              <a:gd name="T45" fmla="*/ 2147483647 h 63"/>
              <a:gd name="T46" fmla="*/ 2147483647 w 187"/>
              <a:gd name="T47" fmla="*/ 2147483647 h 63"/>
              <a:gd name="T48" fmla="*/ 2147483647 w 187"/>
              <a:gd name="T49" fmla="*/ 2147483647 h 63"/>
              <a:gd name="T50" fmla="*/ 2147483647 w 187"/>
              <a:gd name="T51" fmla="*/ 2147483647 h 63"/>
              <a:gd name="T52" fmla="*/ 2147483647 w 187"/>
              <a:gd name="T53" fmla="*/ 2147483647 h 63"/>
              <a:gd name="T54" fmla="*/ 2147483647 w 187"/>
              <a:gd name="T55" fmla="*/ 2147483647 h 63"/>
              <a:gd name="T56" fmla="*/ 2147483647 w 187"/>
              <a:gd name="T57" fmla="*/ 2147483647 h 63"/>
              <a:gd name="T58" fmla="*/ 2147483647 w 187"/>
              <a:gd name="T59" fmla="*/ 2147483647 h 63"/>
              <a:gd name="T60" fmla="*/ 2147483647 w 187"/>
              <a:gd name="T61" fmla="*/ 2147483647 h 63"/>
              <a:gd name="T62" fmla="*/ 2147483647 w 187"/>
              <a:gd name="T63" fmla="*/ 2147483647 h 63"/>
              <a:gd name="T64" fmla="*/ 2147483647 w 187"/>
              <a:gd name="T65" fmla="*/ 2147483647 h 63"/>
              <a:gd name="T66" fmla="*/ 2147483647 w 187"/>
              <a:gd name="T67" fmla="*/ 2147483647 h 63"/>
              <a:gd name="T68" fmla="*/ 2147483647 w 187"/>
              <a:gd name="T69" fmla="*/ 2147483647 h 63"/>
              <a:gd name="T70" fmla="*/ 2147483647 w 187"/>
              <a:gd name="T71" fmla="*/ 2147483647 h 63"/>
              <a:gd name="T72" fmla="*/ 2147483647 w 187"/>
              <a:gd name="T73" fmla="*/ 2147483647 h 63"/>
              <a:gd name="T74" fmla="*/ 2147483647 w 187"/>
              <a:gd name="T75" fmla="*/ 2147483647 h 63"/>
              <a:gd name="T76" fmla="*/ 2147483647 w 187"/>
              <a:gd name="T77" fmla="*/ 2147483647 h 63"/>
              <a:gd name="T78" fmla="*/ 2147483647 w 187"/>
              <a:gd name="T79" fmla="*/ 2147483647 h 63"/>
              <a:gd name="T80" fmla="*/ 2147483647 w 187"/>
              <a:gd name="T81" fmla="*/ 2147483647 h 63"/>
              <a:gd name="T82" fmla="*/ 2147483647 w 187"/>
              <a:gd name="T83" fmla="*/ 2147483647 h 63"/>
              <a:gd name="T84" fmla="*/ 2147483647 w 187"/>
              <a:gd name="T85" fmla="*/ 2147483647 h 63"/>
              <a:gd name="T86" fmla="*/ 2147483647 w 187"/>
              <a:gd name="T87" fmla="*/ 2147483647 h 63"/>
              <a:gd name="T88" fmla="*/ 2147483647 w 187"/>
              <a:gd name="T89" fmla="*/ 2147483647 h 63"/>
              <a:gd name="T90" fmla="*/ 2147483647 w 187"/>
              <a:gd name="T91" fmla="*/ 2147483647 h 63"/>
              <a:gd name="T92" fmla="*/ 2147483647 w 187"/>
              <a:gd name="T93" fmla="*/ 2147483647 h 63"/>
              <a:gd name="T94" fmla="*/ 2147483647 w 187"/>
              <a:gd name="T95" fmla="*/ 2147483647 h 63"/>
              <a:gd name="T96" fmla="*/ 2147483647 w 187"/>
              <a:gd name="T97" fmla="*/ 2147483647 h 63"/>
              <a:gd name="T98" fmla="*/ 2147483647 w 187"/>
              <a:gd name="T99" fmla="*/ 2147483647 h 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7"/>
              <a:gd name="T151" fmla="*/ 0 h 63"/>
              <a:gd name="T152" fmla="*/ 187 w 187"/>
              <a:gd name="T153" fmla="*/ 63 h 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7" h="63">
                <a:moveTo>
                  <a:pt x="174" y="43"/>
                </a:moveTo>
                <a:cubicBezTo>
                  <a:pt x="170" y="45"/>
                  <a:pt x="167" y="47"/>
                  <a:pt x="163" y="48"/>
                </a:cubicBezTo>
                <a:cubicBezTo>
                  <a:pt x="161" y="49"/>
                  <a:pt x="159" y="49"/>
                  <a:pt x="157" y="49"/>
                </a:cubicBezTo>
                <a:cubicBezTo>
                  <a:pt x="156" y="50"/>
                  <a:pt x="154" y="50"/>
                  <a:pt x="153" y="50"/>
                </a:cubicBezTo>
                <a:cubicBezTo>
                  <a:pt x="150" y="50"/>
                  <a:pt x="147" y="49"/>
                  <a:pt x="145" y="47"/>
                </a:cubicBezTo>
                <a:cubicBezTo>
                  <a:pt x="143" y="45"/>
                  <a:pt x="142" y="43"/>
                  <a:pt x="142" y="40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8" y="36"/>
                  <a:pt x="153" y="34"/>
                  <a:pt x="157" y="32"/>
                </a:cubicBezTo>
                <a:cubicBezTo>
                  <a:pt x="161" y="30"/>
                  <a:pt x="164" y="29"/>
                  <a:pt x="166" y="28"/>
                </a:cubicBezTo>
                <a:cubicBezTo>
                  <a:pt x="173" y="24"/>
                  <a:pt x="178" y="21"/>
                  <a:pt x="181" y="18"/>
                </a:cubicBezTo>
                <a:cubicBezTo>
                  <a:pt x="184" y="14"/>
                  <a:pt x="186" y="11"/>
                  <a:pt x="186" y="7"/>
                </a:cubicBezTo>
                <a:cubicBezTo>
                  <a:pt x="186" y="5"/>
                  <a:pt x="185" y="3"/>
                  <a:pt x="183" y="2"/>
                </a:cubicBezTo>
                <a:cubicBezTo>
                  <a:pt x="181" y="1"/>
                  <a:pt x="179" y="0"/>
                  <a:pt x="175" y="0"/>
                </a:cubicBezTo>
                <a:cubicBezTo>
                  <a:pt x="172" y="0"/>
                  <a:pt x="167" y="1"/>
                  <a:pt x="162" y="3"/>
                </a:cubicBezTo>
                <a:cubicBezTo>
                  <a:pt x="160" y="3"/>
                  <a:pt x="159" y="4"/>
                  <a:pt x="157" y="4"/>
                </a:cubicBezTo>
                <a:cubicBezTo>
                  <a:pt x="154" y="6"/>
                  <a:pt x="150" y="8"/>
                  <a:pt x="146" y="11"/>
                </a:cubicBezTo>
                <a:cubicBezTo>
                  <a:pt x="139" y="16"/>
                  <a:pt x="133" y="21"/>
                  <a:pt x="130" y="26"/>
                </a:cubicBezTo>
                <a:cubicBezTo>
                  <a:pt x="128" y="28"/>
                  <a:pt x="127" y="31"/>
                  <a:pt x="126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9" y="39"/>
                  <a:pt x="114" y="42"/>
                  <a:pt x="111" y="43"/>
                </a:cubicBezTo>
                <a:cubicBezTo>
                  <a:pt x="108" y="45"/>
                  <a:pt x="106" y="46"/>
                  <a:pt x="104" y="46"/>
                </a:cubicBezTo>
                <a:cubicBezTo>
                  <a:pt x="101" y="46"/>
                  <a:pt x="100" y="44"/>
                  <a:pt x="100" y="42"/>
                </a:cubicBezTo>
                <a:cubicBezTo>
                  <a:pt x="100" y="38"/>
                  <a:pt x="106" y="30"/>
                  <a:pt x="118" y="20"/>
                </a:cubicBezTo>
                <a:cubicBezTo>
                  <a:pt x="121" y="17"/>
                  <a:pt x="122" y="15"/>
                  <a:pt x="122" y="14"/>
                </a:cubicBezTo>
                <a:cubicBezTo>
                  <a:pt x="122" y="12"/>
                  <a:pt x="122" y="9"/>
                  <a:pt x="121" y="7"/>
                </a:cubicBezTo>
                <a:cubicBezTo>
                  <a:pt x="120" y="4"/>
                  <a:pt x="119" y="3"/>
                  <a:pt x="118" y="3"/>
                </a:cubicBezTo>
                <a:cubicBezTo>
                  <a:pt x="115" y="3"/>
                  <a:pt x="112" y="4"/>
                  <a:pt x="109" y="6"/>
                </a:cubicBezTo>
                <a:cubicBezTo>
                  <a:pt x="102" y="10"/>
                  <a:pt x="96" y="13"/>
                  <a:pt x="91" y="17"/>
                </a:cubicBezTo>
                <a:cubicBezTo>
                  <a:pt x="86" y="21"/>
                  <a:pt x="82" y="24"/>
                  <a:pt x="78" y="28"/>
                </a:cubicBezTo>
                <a:cubicBezTo>
                  <a:pt x="74" y="31"/>
                  <a:pt x="71" y="34"/>
                  <a:pt x="69" y="36"/>
                </a:cubicBezTo>
                <a:cubicBezTo>
                  <a:pt x="67" y="38"/>
                  <a:pt x="65" y="39"/>
                  <a:pt x="65" y="39"/>
                </a:cubicBezTo>
                <a:cubicBezTo>
                  <a:pt x="63" y="39"/>
                  <a:pt x="63" y="38"/>
                  <a:pt x="63" y="37"/>
                </a:cubicBezTo>
                <a:cubicBezTo>
                  <a:pt x="63" y="34"/>
                  <a:pt x="68" y="28"/>
                  <a:pt x="79" y="18"/>
                </a:cubicBezTo>
                <a:cubicBezTo>
                  <a:pt x="80" y="16"/>
                  <a:pt x="81" y="16"/>
                  <a:pt x="82" y="15"/>
                </a:cubicBezTo>
                <a:cubicBezTo>
                  <a:pt x="82" y="15"/>
                  <a:pt x="83" y="14"/>
                  <a:pt x="83" y="13"/>
                </a:cubicBezTo>
                <a:cubicBezTo>
                  <a:pt x="83" y="13"/>
                  <a:pt x="84" y="12"/>
                  <a:pt x="84" y="12"/>
                </a:cubicBezTo>
                <a:cubicBezTo>
                  <a:pt x="84" y="10"/>
                  <a:pt x="83" y="10"/>
                  <a:pt x="82" y="9"/>
                </a:cubicBezTo>
                <a:cubicBezTo>
                  <a:pt x="80" y="8"/>
                  <a:pt x="79" y="8"/>
                  <a:pt x="76" y="8"/>
                </a:cubicBezTo>
                <a:cubicBezTo>
                  <a:pt x="73" y="8"/>
                  <a:pt x="70" y="9"/>
                  <a:pt x="67" y="12"/>
                </a:cubicBezTo>
                <a:cubicBezTo>
                  <a:pt x="63" y="15"/>
                  <a:pt x="59" y="19"/>
                  <a:pt x="55" y="25"/>
                </a:cubicBezTo>
                <a:cubicBezTo>
                  <a:pt x="52" y="28"/>
                  <a:pt x="51" y="30"/>
                  <a:pt x="49" y="32"/>
                </a:cubicBezTo>
                <a:cubicBezTo>
                  <a:pt x="49" y="32"/>
                  <a:pt x="49" y="33"/>
                  <a:pt x="49" y="33"/>
                </a:cubicBezTo>
                <a:cubicBezTo>
                  <a:pt x="49" y="34"/>
                  <a:pt x="49" y="34"/>
                  <a:pt x="49" y="35"/>
                </a:cubicBezTo>
                <a:cubicBezTo>
                  <a:pt x="48" y="36"/>
                  <a:pt x="48" y="36"/>
                  <a:pt x="48" y="36"/>
                </a:cubicBezTo>
                <a:cubicBezTo>
                  <a:pt x="43" y="39"/>
                  <a:pt x="38" y="42"/>
                  <a:pt x="35" y="43"/>
                </a:cubicBezTo>
                <a:cubicBezTo>
                  <a:pt x="31" y="45"/>
                  <a:pt x="28" y="46"/>
                  <a:pt x="25" y="46"/>
                </a:cubicBezTo>
                <a:cubicBezTo>
                  <a:pt x="21" y="46"/>
                  <a:pt x="19" y="46"/>
                  <a:pt x="17" y="44"/>
                </a:cubicBezTo>
                <a:cubicBezTo>
                  <a:pt x="15" y="43"/>
                  <a:pt x="15" y="41"/>
                  <a:pt x="15" y="39"/>
                </a:cubicBezTo>
                <a:cubicBezTo>
                  <a:pt x="15" y="37"/>
                  <a:pt x="15" y="35"/>
                  <a:pt x="17" y="33"/>
                </a:cubicBezTo>
                <a:cubicBezTo>
                  <a:pt x="19" y="31"/>
                  <a:pt x="23" y="28"/>
                  <a:pt x="29" y="24"/>
                </a:cubicBezTo>
                <a:cubicBezTo>
                  <a:pt x="31" y="22"/>
                  <a:pt x="34" y="20"/>
                  <a:pt x="36" y="16"/>
                </a:cubicBezTo>
                <a:cubicBezTo>
                  <a:pt x="39" y="12"/>
                  <a:pt x="40" y="9"/>
                  <a:pt x="40" y="7"/>
                </a:cubicBezTo>
                <a:cubicBezTo>
                  <a:pt x="40" y="5"/>
                  <a:pt x="38" y="4"/>
                  <a:pt x="34" y="4"/>
                </a:cubicBezTo>
                <a:cubicBezTo>
                  <a:pt x="26" y="4"/>
                  <a:pt x="17" y="10"/>
                  <a:pt x="7" y="22"/>
                </a:cubicBezTo>
                <a:cubicBezTo>
                  <a:pt x="7" y="22"/>
                  <a:pt x="7" y="23"/>
                  <a:pt x="6" y="23"/>
                </a:cubicBezTo>
                <a:cubicBezTo>
                  <a:pt x="5" y="25"/>
                  <a:pt x="4" y="27"/>
                  <a:pt x="3" y="28"/>
                </a:cubicBezTo>
                <a:cubicBezTo>
                  <a:pt x="2" y="29"/>
                  <a:pt x="2" y="30"/>
                  <a:pt x="1" y="32"/>
                </a:cubicBezTo>
                <a:cubicBezTo>
                  <a:pt x="1" y="34"/>
                  <a:pt x="0" y="37"/>
                  <a:pt x="0" y="39"/>
                </a:cubicBezTo>
                <a:cubicBezTo>
                  <a:pt x="0" y="44"/>
                  <a:pt x="2" y="49"/>
                  <a:pt x="4" y="54"/>
                </a:cubicBezTo>
                <a:cubicBezTo>
                  <a:pt x="5" y="55"/>
                  <a:pt x="6" y="56"/>
                  <a:pt x="6" y="57"/>
                </a:cubicBezTo>
                <a:cubicBezTo>
                  <a:pt x="9" y="60"/>
                  <a:pt x="12" y="61"/>
                  <a:pt x="17" y="61"/>
                </a:cubicBezTo>
                <a:cubicBezTo>
                  <a:pt x="21" y="61"/>
                  <a:pt x="26" y="60"/>
                  <a:pt x="32" y="56"/>
                </a:cubicBezTo>
                <a:cubicBezTo>
                  <a:pt x="37" y="53"/>
                  <a:pt x="42" y="48"/>
                  <a:pt x="48" y="42"/>
                </a:cubicBezTo>
                <a:cubicBezTo>
                  <a:pt x="48" y="42"/>
                  <a:pt x="49" y="42"/>
                  <a:pt x="49" y="42"/>
                </a:cubicBezTo>
                <a:cubicBezTo>
                  <a:pt x="49" y="44"/>
                  <a:pt x="49" y="46"/>
                  <a:pt x="49" y="47"/>
                </a:cubicBezTo>
                <a:cubicBezTo>
                  <a:pt x="50" y="49"/>
                  <a:pt x="50" y="51"/>
                  <a:pt x="51" y="52"/>
                </a:cubicBezTo>
                <a:cubicBezTo>
                  <a:pt x="53" y="56"/>
                  <a:pt x="55" y="58"/>
                  <a:pt x="57" y="58"/>
                </a:cubicBezTo>
                <a:cubicBezTo>
                  <a:pt x="59" y="58"/>
                  <a:pt x="60" y="57"/>
                  <a:pt x="61" y="56"/>
                </a:cubicBezTo>
                <a:cubicBezTo>
                  <a:pt x="63" y="55"/>
                  <a:pt x="65" y="53"/>
                  <a:pt x="68" y="49"/>
                </a:cubicBezTo>
                <a:cubicBezTo>
                  <a:pt x="71" y="46"/>
                  <a:pt x="74" y="43"/>
                  <a:pt x="76" y="41"/>
                </a:cubicBezTo>
                <a:cubicBezTo>
                  <a:pt x="79" y="38"/>
                  <a:pt x="82" y="35"/>
                  <a:pt x="86" y="32"/>
                </a:cubicBezTo>
                <a:cubicBezTo>
                  <a:pt x="92" y="27"/>
                  <a:pt x="97" y="24"/>
                  <a:pt x="101" y="23"/>
                </a:cubicBezTo>
                <a:cubicBezTo>
                  <a:pt x="97" y="27"/>
                  <a:pt x="95" y="31"/>
                  <a:pt x="92" y="34"/>
                </a:cubicBezTo>
                <a:cubicBezTo>
                  <a:pt x="90" y="38"/>
                  <a:pt x="88" y="40"/>
                  <a:pt x="87" y="42"/>
                </a:cubicBezTo>
                <a:cubicBezTo>
                  <a:pt x="85" y="44"/>
                  <a:pt x="85" y="46"/>
                  <a:pt x="84" y="47"/>
                </a:cubicBezTo>
                <a:cubicBezTo>
                  <a:pt x="83" y="49"/>
                  <a:pt x="83" y="51"/>
                  <a:pt x="83" y="53"/>
                </a:cubicBezTo>
                <a:cubicBezTo>
                  <a:pt x="83" y="58"/>
                  <a:pt x="86" y="61"/>
                  <a:pt x="91" y="61"/>
                </a:cubicBezTo>
                <a:cubicBezTo>
                  <a:pt x="94" y="61"/>
                  <a:pt x="99" y="60"/>
                  <a:pt x="104" y="57"/>
                </a:cubicBezTo>
                <a:cubicBezTo>
                  <a:pt x="109" y="53"/>
                  <a:pt x="116" y="48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5" y="44"/>
                  <a:pt x="125" y="46"/>
                  <a:pt x="125" y="48"/>
                </a:cubicBezTo>
                <a:cubicBezTo>
                  <a:pt x="126" y="52"/>
                  <a:pt x="128" y="55"/>
                  <a:pt x="130" y="57"/>
                </a:cubicBezTo>
                <a:cubicBezTo>
                  <a:pt x="134" y="61"/>
                  <a:pt x="139" y="63"/>
                  <a:pt x="145" y="63"/>
                </a:cubicBezTo>
                <a:cubicBezTo>
                  <a:pt x="149" y="63"/>
                  <a:pt x="153" y="62"/>
                  <a:pt x="157" y="60"/>
                </a:cubicBezTo>
                <a:cubicBezTo>
                  <a:pt x="160" y="60"/>
                  <a:pt x="163" y="58"/>
                  <a:pt x="165" y="57"/>
                </a:cubicBezTo>
                <a:cubicBezTo>
                  <a:pt x="172" y="53"/>
                  <a:pt x="179" y="47"/>
                  <a:pt x="187" y="40"/>
                </a:cubicBezTo>
                <a:cubicBezTo>
                  <a:pt x="187" y="35"/>
                  <a:pt x="187" y="35"/>
                  <a:pt x="187" y="35"/>
                </a:cubicBezTo>
                <a:cubicBezTo>
                  <a:pt x="182" y="38"/>
                  <a:pt x="178" y="41"/>
                  <a:pt x="174" y="43"/>
                </a:cubicBezTo>
                <a:moveTo>
                  <a:pt x="147" y="23"/>
                </a:moveTo>
                <a:cubicBezTo>
                  <a:pt x="150" y="20"/>
                  <a:pt x="152" y="18"/>
                  <a:pt x="155" y="16"/>
                </a:cubicBezTo>
                <a:cubicBezTo>
                  <a:pt x="156" y="15"/>
                  <a:pt x="157" y="15"/>
                  <a:pt x="157" y="15"/>
                </a:cubicBezTo>
                <a:cubicBezTo>
                  <a:pt x="159" y="13"/>
                  <a:pt x="161" y="12"/>
                  <a:pt x="164" y="11"/>
                </a:cubicBezTo>
                <a:cubicBezTo>
                  <a:pt x="166" y="10"/>
                  <a:pt x="168" y="9"/>
                  <a:pt x="170" y="9"/>
                </a:cubicBezTo>
                <a:cubicBezTo>
                  <a:pt x="171" y="9"/>
                  <a:pt x="172" y="10"/>
                  <a:pt x="172" y="11"/>
                </a:cubicBezTo>
                <a:cubicBezTo>
                  <a:pt x="172" y="12"/>
                  <a:pt x="171" y="14"/>
                  <a:pt x="169" y="17"/>
                </a:cubicBezTo>
                <a:cubicBezTo>
                  <a:pt x="167" y="19"/>
                  <a:pt x="163" y="22"/>
                  <a:pt x="159" y="25"/>
                </a:cubicBezTo>
                <a:cubicBezTo>
                  <a:pt x="158" y="25"/>
                  <a:pt x="158" y="26"/>
                  <a:pt x="157" y="26"/>
                </a:cubicBezTo>
                <a:cubicBezTo>
                  <a:pt x="153" y="28"/>
                  <a:pt x="148" y="30"/>
                  <a:pt x="143" y="32"/>
                </a:cubicBezTo>
                <a:cubicBezTo>
                  <a:pt x="144" y="29"/>
                  <a:pt x="145" y="26"/>
                  <a:pt x="147" y="23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2602482" y="4290360"/>
            <a:ext cx="82881" cy="74064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2147483647 w 20"/>
              <a:gd name="T9" fmla="*/ 2147483647 h 18"/>
              <a:gd name="T10" fmla="*/ 2147483647 w 20"/>
              <a:gd name="T11" fmla="*/ 2147483647 h 18"/>
              <a:gd name="T12" fmla="*/ 2147483647 w 20"/>
              <a:gd name="T13" fmla="*/ 0 h 18"/>
              <a:gd name="T14" fmla="*/ 2147483647 w 20"/>
              <a:gd name="T15" fmla="*/ 2147483647 h 18"/>
              <a:gd name="T16" fmla="*/ 0 w 20"/>
              <a:gd name="T17" fmla="*/ 2147483647 h 18"/>
              <a:gd name="T18" fmla="*/ 2147483647 w 20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18"/>
              <a:gd name="T32" fmla="*/ 20 w 20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18">
                <a:moveTo>
                  <a:pt x="2" y="16"/>
                </a:moveTo>
                <a:cubicBezTo>
                  <a:pt x="4" y="17"/>
                  <a:pt x="6" y="18"/>
                  <a:pt x="7" y="18"/>
                </a:cubicBezTo>
                <a:cubicBezTo>
                  <a:pt x="9" y="18"/>
                  <a:pt x="11" y="17"/>
                  <a:pt x="13" y="16"/>
                </a:cubicBezTo>
                <a:cubicBezTo>
                  <a:pt x="14" y="15"/>
                  <a:pt x="15" y="15"/>
                  <a:pt x="16" y="13"/>
                </a:cubicBezTo>
                <a:cubicBezTo>
                  <a:pt x="19" y="10"/>
                  <a:pt x="20" y="8"/>
                  <a:pt x="20" y="5"/>
                </a:cubicBezTo>
                <a:cubicBezTo>
                  <a:pt x="20" y="4"/>
                  <a:pt x="20" y="2"/>
                  <a:pt x="18" y="1"/>
                </a:cubicBezTo>
                <a:cubicBezTo>
                  <a:pt x="17" y="0"/>
                  <a:pt x="15" y="0"/>
                  <a:pt x="13" y="0"/>
                </a:cubicBezTo>
                <a:cubicBezTo>
                  <a:pt x="10" y="0"/>
                  <a:pt x="7" y="1"/>
                  <a:pt x="4" y="4"/>
                </a:cubicBezTo>
                <a:cubicBezTo>
                  <a:pt x="1" y="7"/>
                  <a:pt x="0" y="10"/>
                  <a:pt x="0" y="12"/>
                </a:cubicBezTo>
                <a:cubicBezTo>
                  <a:pt x="0" y="14"/>
                  <a:pt x="1" y="15"/>
                  <a:pt x="2" y="16"/>
                </a:cubicBezTo>
                <a:close/>
              </a:path>
            </a:pathLst>
          </a:custGeom>
          <a:solidFill>
            <a:srgbClr val="E1001A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22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64837" y="4657432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249646" y="4657432"/>
            <a:ext cx="149893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ru-RU" sz="2666" dirty="0">
              <a:latin typeface="Times New Roman" pitchFamily="18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720878" y="4657432"/>
            <a:ext cx="1432556" cy="141074"/>
          </a:xfrm>
          <a:prstGeom prst="rect">
            <a:avLst/>
          </a:prstGeom>
          <a:solidFill>
            <a:srgbClr val="E1001A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39990" tIns="0" rIns="39990" bIns="0" anchor="ctr" anchorCtr="0">
            <a:noAutofit/>
          </a:bodyPr>
          <a:lstStyle/>
          <a:p>
            <a:pPr algn="ctr"/>
            <a:r>
              <a:rPr lang="ru-RU" sz="778" b="1" kern="27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информационное агентство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2158265" y="4657432"/>
            <a:ext cx="1086540" cy="141074"/>
          </a:xfrm>
          <a:prstGeom prst="rect">
            <a:avLst/>
          </a:prstGeom>
          <a:solidFill>
            <a:srgbClr val="0066A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39990" tIns="0" rIns="39990" bIns="0" anchor="ctr" anchorCtr="0">
            <a:noAutofit/>
          </a:bodyPr>
          <a:lstStyle/>
          <a:p>
            <a:pPr algn="ctr"/>
            <a:r>
              <a:rPr lang="en-US" sz="778" b="1" spc="22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 agency</a:t>
            </a:r>
            <a:endParaRPr lang="ru-RU" sz="778" b="1" spc="22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284" y="221737"/>
            <a:ext cx="8022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spc="600" dirty="0">
                <a:solidFill>
                  <a:srgbClr val="FFFFFF"/>
                </a:solidFill>
                <a:latin typeface="Roboto Condensed"/>
                <a:cs typeface="Roboto Condensed"/>
              </a:rPr>
              <a:t>WWW.INFOLINE.SPB.RU</a:t>
            </a:r>
            <a:r>
              <a:rPr lang="hr-HR" sz="800" spc="600" dirty="0">
                <a:solidFill>
                  <a:srgbClr val="FFFFFF"/>
                </a:solidFill>
                <a:latin typeface="Roboto Condensed"/>
                <a:cs typeface="Roboto Condensed"/>
              </a:rPr>
              <a:t>     WWW.ADVIS.RU     WWW</a:t>
            </a:r>
            <a:r>
              <a:rPr lang="en-US" sz="800" spc="600" dirty="0">
                <a:solidFill>
                  <a:srgbClr val="FFFFFF"/>
                </a:solidFill>
                <a:latin typeface="Roboto Condensed"/>
                <a:cs typeface="Roboto Condensed"/>
              </a:rPr>
              <a:t>.ALLINVEST</a:t>
            </a:r>
            <a:r>
              <a:rPr lang="hr-HR" sz="800" spc="600" dirty="0">
                <a:solidFill>
                  <a:srgbClr val="FFFFFF"/>
                </a:solidFill>
                <a:latin typeface="Roboto Condensed"/>
                <a:cs typeface="Roboto Condensed"/>
              </a:rPr>
              <a:t>.RU</a:t>
            </a:r>
            <a:endParaRPr lang="ru-RU" sz="800" spc="600" dirty="0">
              <a:solidFill>
                <a:srgbClr val="FFFFFF"/>
              </a:solidFill>
              <a:latin typeface="Roboto Condensed"/>
              <a:cs typeface="Roboto Condensed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124540"/>
              </p:ext>
            </p:extLst>
          </p:nvPr>
        </p:nvGraphicFramePr>
        <p:xfrm>
          <a:off x="4215042" y="3836252"/>
          <a:ext cx="4773006" cy="108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474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</a:t>
                      </a:r>
                      <a:r>
                        <a:rPr lang="ru-RU" sz="1000" b="0" kern="120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ОТРАСЛЕЙ 2011-2016 гг. И ПРОГНОЗ ДО 2019 Г.:</a:t>
                      </a: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«Строительная отрасль России»;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«Транспортная отрасль России»;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«Агропромышленный комплекс» и</a:t>
                      </a:r>
                      <a:r>
                        <a:rPr lang="ru-RU" sz="1000" b="0" kern="120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«Производство продуктов питания»;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«Топливно-энергетический комплекс России»;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«Розничная торговля и рынок потребительских товаров России»;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1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91" y="648298"/>
            <a:ext cx="7799231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ВСТУПЛЕНИЕ: НЕОПРЕДЕЛЕННОСТЬ ВОЗРАСТАЕТ, НО ЭКОНОМИКА АДАПТИРУЕТСЯ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473403" y="960263"/>
          <a:ext cx="3114709" cy="6829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4522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Осторожный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оптимизм сохраняется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большинстве мировых фондовых площадок и в 1 полугодии 2017 года. Растущая нефть, сохранение ЕЦБ параметров скупки активов, ожидания роста мировой экономики со стороны МВФ и Мирового Банка, а также намерения новой администрации президента США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Д.Трампа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стимулировать национальную экономику способствовали покупкам инвесторами рисковых активов.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Геополитическая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неопределенность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— абсолютный лидер среди современных угроз. Неустойчивая ситуация проявляется уже и в развитых странах. Непредсказуемые результаты референдума, состоявшегося 23 июня 2016 г., относительно членства Великобритании в ЕС (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Brexit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и неожиданная победа на президентских выборах в США республиканца Дональда Трампа яркий тому пример.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4522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000" b="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7333" y="4145333"/>
            <a:ext cx="8314095" cy="876578"/>
          </a:xfrm>
          <a:prstGeom prst="rect">
            <a:avLst/>
          </a:prstGeom>
          <a:ln>
            <a:noFill/>
          </a:ln>
          <a:effectLst/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800" b="1" dirty="0">
              <a:ln w="17780">
                <a:solidFill>
                  <a:srgbClr val="C00000">
                    <a:alpha val="90000"/>
                  </a:srgb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10327038" y="3104435"/>
          <a:ext cx="3067281" cy="361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480">
                <a:tc>
                  <a:txBody>
                    <a:bodyPr/>
                    <a:lstStyle/>
                    <a:p>
                      <a:pPr algn="l"/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l"/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Рост оборота контейнеров самый низкий за последние 40 лет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Одновременно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упали мировые цены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не только на нефть, но и газ, металлы, продукцию сельского хозяйства и другие экспортные товары. Плюс санкции привели к тому, что компании и банки России практически не получали новые займы за рубежом. Ослабление рубля сгладило эффект от этого, но вызвало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рост инфляции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 падение доходов населения. 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Падение реальных доходов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населения наблюдается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23 месяца подряд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(снижение более чем на 20%), причем темпы ускоряются. В августе 2016 г. спад составил 8,3% - рекорд с декабря 2008 года. В декабре 2015 года розничный товарооборот упал на 15,3% на фоне роста в аналогичный период прошлого года на 5,1%, в 2015 году в целом - на 10,0%. В 2016 году снижение продолжается более чем на 5%.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530046"/>
              </p:ext>
            </p:extLst>
          </p:nvPr>
        </p:nvGraphicFramePr>
        <p:xfrm>
          <a:off x="5846507" y="796609"/>
          <a:ext cx="3114709" cy="3833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336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Темпы роста российской экономики должны к началу 2020 года опережать соответствующие мировые показатели. Об этом заявил президент РФ Владимир Путин, выступая на съезде Российского союза промышленников и предпринимателей. "Уже на рубеже 2019-2020 годов темпы роста (экономики РФ - прим.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должны опережать мировые», - заключил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он.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Быстрых изменений структуры экономики России ожидать не приходится, а потому темпы ее роста в ближайшем будущем останутся невысокими, заявила глава ЦБ Эльвира Набиуллина. Динамика мировых цен на нефть по-прежнему будет создавать серьезные риски для экономики России в силу ее «низкой диверсификации». В результате потенциальные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темпы роста ограничатся 1,5-2% в год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тогда как необходимо существенно больше.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801060" y="5211463"/>
            <a:ext cx="8529328" cy="450042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pPr algn="ctr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Неопределенность мешает экономическим агентам </a:t>
            </a:r>
            <a:endParaRPr lang="en-US" sz="1300" dirty="0">
              <a:solidFill>
                <a:srgbClr val="E1001A"/>
              </a:solidFill>
              <a:latin typeface="Roboto Condensed"/>
              <a:cs typeface="Roboto Condensed"/>
            </a:endParaRPr>
          </a:p>
          <a:p>
            <a:pPr algn="ctr"/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вести себя рационально и является препятствием на пути эффективного использования ресурсов.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93304" y="2922544"/>
            <a:ext cx="1758818" cy="1251450"/>
            <a:chOff x="4588112" y="1129573"/>
            <a:chExt cx="1758818" cy="12514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/>
            <a:srcRect l="12910" t="10185" r="12381" b="34854"/>
            <a:stretch/>
          </p:blipFill>
          <p:spPr>
            <a:xfrm>
              <a:off x="5427352" y="2015715"/>
              <a:ext cx="919578" cy="365308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8112" y="1129573"/>
              <a:ext cx="1312433" cy="3749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/>
            <a:srcRect l="16708" t="16854" r="7102" b="12510"/>
            <a:stretch/>
          </p:blipFill>
          <p:spPr>
            <a:xfrm>
              <a:off x="5065486" y="1324708"/>
              <a:ext cx="928914" cy="861180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5006" r="14580"/>
          <a:stretch/>
        </p:blipFill>
        <p:spPr>
          <a:xfrm>
            <a:off x="5322836" y="3302325"/>
            <a:ext cx="631098" cy="596928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5"/>
          <a:stretch>
            <a:fillRect/>
          </a:stretch>
        </p:blipFill>
        <p:spPr bwMode="auto">
          <a:xfrm flipH="1">
            <a:off x="314865" y="1424335"/>
            <a:ext cx="1483455" cy="100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32" y="1346986"/>
            <a:ext cx="1426365" cy="950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99" y="708457"/>
            <a:ext cx="2747179" cy="1589439"/>
          </a:xfrm>
          <a:prstGeom prst="rect">
            <a:avLst/>
          </a:prstGeom>
        </p:spPr>
      </p:pic>
      <p:pic>
        <p:nvPicPr>
          <p:cNvPr id="24" name="Набиуллина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3690" y="3135271"/>
            <a:ext cx="1411743" cy="79401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t="29852" r="34451" b="65897"/>
          <a:stretch>
            <a:fillRect/>
          </a:stretch>
        </p:blipFill>
        <p:spPr bwMode="auto">
          <a:xfrm>
            <a:off x="986707" y="1822442"/>
            <a:ext cx="162854" cy="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86229" y="4235900"/>
            <a:ext cx="8720560" cy="509606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ln w="17780">
                  <a:solidFill>
                    <a:srgbClr val="C00000">
                      <a:alpha val="9000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Бизнес нуждается в актуальной информации о рынке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87213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3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18190"/>
          <a:stretch/>
        </p:blipFill>
        <p:spPr>
          <a:xfrm>
            <a:off x="803409" y="3880862"/>
            <a:ext cx="771294" cy="740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61" y="3846746"/>
            <a:ext cx="1006797" cy="738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992" y="648298"/>
            <a:ext cx="5823956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ЭКОНОМИКА РОССИИ - ПЕРСПЕКТИВЫ РАЗВИТИЯ ОТРАСЛЕЙ НА 2017-2019 ГГ.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015496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59230"/>
              </p:ext>
            </p:extLst>
          </p:nvPr>
        </p:nvGraphicFramePr>
        <p:xfrm>
          <a:off x="2978466" y="997621"/>
          <a:ext cx="4913229" cy="3575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5485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 последние несколько лет экономическая ситуация в стране претерпела значительные изменения. Специалисты INFOLine отмечают, что все более жесткие требования предъявляются к участникам рынка, которые вынуждены постоянно повышать эффективность работы. Благодаря консолидации остается все меньше игроков и отношение между ними переходит от модели "продавец – покупатель" к модели "партнер – партнер", построенной на взаимной выгоде.  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повышения результативности взаимодействия между участниками рынка INFOLine с 1999 года занимается мониторингом и исследованиями рынков, предоставляет комплексное информационно-аналитическое обслуживание ведущим российским и иностранным компаниям.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основании результатов исследования специалисты INFOLine знакомят отрасль с итогами года и лучшими практиками ведущих компаний. Презентации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рейтингов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от INFOLine ежегодно становится центральным деловым событием, позволяя участникам рынка сформировать реальную картину экономики страны. Результаты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рейтингов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публикуются в ведущих деловых изданиях РФ, а исследования информационно-аналитического агентства INFOLine используют в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своеи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̆ работе ключевые игроки рынка.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Для клиентов INFOLine действуют Специальные условия на приобретения!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8"/>
          <a:stretch/>
        </p:blipFill>
        <p:spPr>
          <a:xfrm>
            <a:off x="1146465" y="4345459"/>
            <a:ext cx="1736825" cy="42448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974302" y="648298"/>
            <a:ext cx="918395" cy="737252"/>
            <a:chOff x="7895211" y="898286"/>
            <a:chExt cx="918395" cy="737252"/>
          </a:xfrm>
        </p:grpSpPr>
        <p:pic>
          <p:nvPicPr>
            <p:cNvPr id="30" name="Picture 4" descr="Обои картинки фото флаг россии, россия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386" y="1106102"/>
              <a:ext cx="693666" cy="44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Рисунок 30" descr="j043394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8428" y="898286"/>
              <a:ext cx="404764" cy="403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 descr="j043394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5211" y="1232429"/>
              <a:ext cx="404764" cy="403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Рисунок 32" descr="j043394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8842" y="1232429"/>
              <a:ext cx="404764" cy="403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6" name="Группа 301"/>
          <p:cNvGrpSpPr/>
          <p:nvPr/>
        </p:nvGrpSpPr>
        <p:grpSpPr>
          <a:xfrm>
            <a:off x="307960" y="1200485"/>
            <a:ext cx="2671332" cy="494734"/>
            <a:chOff x="0" y="0"/>
            <a:chExt cx="4038600" cy="901430"/>
          </a:xfrm>
          <a:solidFill>
            <a:srgbClr val="0066AF"/>
          </a:solidFill>
        </p:grpSpPr>
        <p:sp>
          <p:nvSpPr>
            <p:cNvPr id="38" name="Скругленный прямоугольник 302"/>
            <p:cNvSpPr/>
            <p:nvPr/>
          </p:nvSpPr>
          <p:spPr>
            <a:xfrm>
              <a:off x="0" y="0"/>
              <a:ext cx="4038600" cy="90143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44004" y="44004"/>
              <a:ext cx="3950592" cy="8134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Мы независимы и работаем с </a:t>
              </a:r>
              <a:b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</a:br>
              <a: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1999 года</a:t>
              </a: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440752" y="1700778"/>
            <a:ext cx="239652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Публичность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8" y="4472981"/>
            <a:ext cx="534186" cy="19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1" t="10081" r="1041" b="13778"/>
          <a:stretch/>
        </p:blipFill>
        <p:spPr>
          <a:xfrm>
            <a:off x="817610" y="4370997"/>
            <a:ext cx="412756" cy="19452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0081" r="50094" b="8523"/>
          <a:stretch/>
        </p:blipFill>
        <p:spPr>
          <a:xfrm>
            <a:off x="899689" y="4536506"/>
            <a:ext cx="316983" cy="159225"/>
          </a:xfrm>
          <a:prstGeom prst="rect">
            <a:avLst/>
          </a:prstGeom>
        </p:spPr>
      </p:pic>
      <p:grpSp>
        <p:nvGrpSpPr>
          <p:cNvPr id="67" name="Группа 40"/>
          <p:cNvGrpSpPr/>
          <p:nvPr/>
        </p:nvGrpSpPr>
        <p:grpSpPr>
          <a:xfrm>
            <a:off x="304444" y="1923575"/>
            <a:ext cx="2671332" cy="442526"/>
            <a:chOff x="0" y="-448057"/>
            <a:chExt cx="4038600" cy="1349488"/>
          </a:xfrm>
          <a:solidFill>
            <a:srgbClr val="E1001A"/>
          </a:solidFill>
        </p:grpSpPr>
        <p:sp>
          <p:nvSpPr>
            <p:cNvPr id="68" name="Скругленный прямоугольник 60"/>
            <p:cNvSpPr/>
            <p:nvPr/>
          </p:nvSpPr>
          <p:spPr>
            <a:xfrm>
              <a:off x="0" y="-448057"/>
              <a:ext cx="4038600" cy="13494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Скругленный прямоугольник 4"/>
            <p:cNvSpPr/>
            <p:nvPr/>
          </p:nvSpPr>
          <p:spPr>
            <a:xfrm>
              <a:off x="44004" y="-349202"/>
              <a:ext cx="3950592" cy="120662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Мы не скрываем наше мнение и готовы его отстаивать</a:t>
              </a: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426223" y="992622"/>
            <a:ext cx="242557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Независимость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439315" y="2394006"/>
            <a:ext cx="239652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Профессионализм</a:t>
            </a:r>
          </a:p>
        </p:txBody>
      </p:sp>
      <p:grpSp>
        <p:nvGrpSpPr>
          <p:cNvPr id="77" name="Группа 40"/>
          <p:cNvGrpSpPr/>
          <p:nvPr/>
        </p:nvGrpSpPr>
        <p:grpSpPr>
          <a:xfrm>
            <a:off x="303007" y="2616803"/>
            <a:ext cx="2671332" cy="442526"/>
            <a:chOff x="0" y="-448057"/>
            <a:chExt cx="4038600" cy="1349488"/>
          </a:xfrm>
          <a:solidFill>
            <a:srgbClr val="9BBB59"/>
          </a:solidFill>
        </p:grpSpPr>
        <p:sp>
          <p:nvSpPr>
            <p:cNvPr id="78" name="Скругленный прямоугольник 60"/>
            <p:cNvSpPr/>
            <p:nvPr/>
          </p:nvSpPr>
          <p:spPr>
            <a:xfrm>
              <a:off x="0" y="-448057"/>
              <a:ext cx="4038600" cy="13494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44004" y="-349202"/>
              <a:ext cx="3950592" cy="120662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Нам доверяют лидеры отраслей</a:t>
              </a: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485558" y="3070905"/>
            <a:ext cx="239652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Технологии</a:t>
            </a:r>
          </a:p>
        </p:txBody>
      </p:sp>
      <p:grpSp>
        <p:nvGrpSpPr>
          <p:cNvPr id="81" name="Группа 40"/>
          <p:cNvGrpSpPr/>
          <p:nvPr/>
        </p:nvGrpSpPr>
        <p:grpSpPr>
          <a:xfrm>
            <a:off x="349250" y="3293702"/>
            <a:ext cx="2671332" cy="442526"/>
            <a:chOff x="0" y="-448057"/>
            <a:chExt cx="4038600" cy="1349488"/>
          </a:xfrm>
          <a:solidFill>
            <a:schemeClr val="tx1"/>
          </a:solidFill>
        </p:grpSpPr>
        <p:sp>
          <p:nvSpPr>
            <p:cNvPr id="82" name="Скругленный прямоугольник 60"/>
            <p:cNvSpPr/>
            <p:nvPr/>
          </p:nvSpPr>
          <p:spPr>
            <a:xfrm>
              <a:off x="0" y="-448057"/>
              <a:ext cx="4038600" cy="13494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Скругленный прямоугольник 4"/>
            <p:cNvSpPr/>
            <p:nvPr/>
          </p:nvSpPr>
          <p:spPr>
            <a:xfrm>
              <a:off x="44004" y="-349202"/>
              <a:ext cx="3950592" cy="120662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Собственное ПО, автоматизация управления и обработки данных</a:t>
              </a:r>
            </a:p>
          </p:txBody>
        </p:sp>
      </p:grpSp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73930" y="3169322"/>
            <a:ext cx="1210271" cy="141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t="29852" r="34451" b="65897"/>
          <a:stretch>
            <a:fillRect/>
          </a:stretch>
        </p:blipFill>
        <p:spPr bwMode="auto">
          <a:xfrm>
            <a:off x="8453310" y="3671258"/>
            <a:ext cx="162854" cy="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05530" y="1436775"/>
            <a:ext cx="1028742" cy="251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1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4" grpId="0"/>
      <p:bldP spid="76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92" y="648298"/>
            <a:ext cx="4690406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INFOLine  -  краткая история компании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990976" y="5642742"/>
            <a:ext cx="5161532" cy="3023136"/>
            <a:chOff x="251520" y="1281145"/>
            <a:chExt cx="8378160" cy="4927282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0445"/>
            <a:stretch>
              <a:fillRect/>
            </a:stretch>
          </p:blipFill>
          <p:spPr bwMode="auto">
            <a:xfrm flipH="1">
              <a:off x="4320852" y="1509747"/>
              <a:ext cx="4308827" cy="2772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Обои картинки фото флаг россии, россия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8122" y="3127491"/>
              <a:ext cx="811710" cy="51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j043394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5120" y="2774985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 descr="j043394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1745" y="3186147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 descr="j043394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6120" y="3155985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Группа 64"/>
            <p:cNvGrpSpPr>
              <a:grpSpLocks/>
            </p:cNvGrpSpPr>
            <p:nvPr/>
          </p:nvGrpSpPr>
          <p:grpSpPr bwMode="auto">
            <a:xfrm>
              <a:off x="251520" y="1993935"/>
              <a:ext cx="1022350" cy="1253471"/>
              <a:chOff x="285750" y="1062029"/>
              <a:chExt cx="1285875" cy="1802762"/>
            </a:xfrm>
          </p:grpSpPr>
          <p:sp>
            <p:nvSpPr>
              <p:cNvPr id="42" name="TextBox 41"/>
              <p:cNvSpPr txBox="1"/>
              <p:nvPr/>
            </p:nvSpPr>
            <p:spPr bwMode="auto">
              <a:xfrm>
                <a:off x="285750" y="2071190"/>
                <a:ext cx="1285875" cy="79360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8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Конкуренты</a:t>
                </a:r>
              </a:p>
            </p:txBody>
          </p:sp>
          <p:pic>
            <p:nvPicPr>
              <p:cNvPr id="43" name="Picture 36" descr="D:\010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7153" y="1062029"/>
                <a:ext cx="563069" cy="1152999"/>
              </a:xfrm>
              <a:prstGeom prst="rect">
                <a:avLst/>
              </a:prstGeom>
              <a:noFill/>
              <a:effectLst>
                <a:outerShdw blurRad="317500" dist="63500" dir="2700000" algn="l" rotWithShape="0">
                  <a:prstClr val="black">
                    <a:alpha val="50000"/>
                  </a:prstClr>
                </a:outerShdw>
              </a:effectLst>
            </p:spPr>
          </p:pic>
        </p:grpSp>
        <p:grpSp>
          <p:nvGrpSpPr>
            <p:cNvPr id="13" name="Группа 63"/>
            <p:cNvGrpSpPr>
              <a:grpSpLocks/>
            </p:cNvGrpSpPr>
            <p:nvPr/>
          </p:nvGrpSpPr>
          <p:grpSpPr bwMode="auto">
            <a:xfrm>
              <a:off x="908745" y="1509746"/>
              <a:ext cx="1022350" cy="1247120"/>
              <a:chOff x="500063" y="3143248"/>
              <a:chExt cx="1285875" cy="1793105"/>
            </a:xfrm>
          </p:grpSpPr>
          <p:sp>
            <p:nvSpPr>
              <p:cNvPr id="40" name="TextBox 39"/>
              <p:cNvSpPr txBox="1"/>
              <p:nvPr/>
            </p:nvSpPr>
            <p:spPr bwMode="auto">
              <a:xfrm>
                <a:off x="500063" y="4142984"/>
                <a:ext cx="1285875" cy="7933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8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Поставщики</a:t>
                </a:r>
              </a:p>
            </p:txBody>
          </p:sp>
          <p:pic>
            <p:nvPicPr>
              <p:cNvPr id="41" name="Picture 33" descr="D:\00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67456" y="3143248"/>
                <a:ext cx="551089" cy="1143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17500" dist="63500" dir="2700000" algn="l" rotWithShape="0">
                  <a:prstClr val="black">
                    <a:alpha val="50000"/>
                  </a:prstClr>
                </a:outerShdw>
              </a:effectLst>
            </p:spPr>
          </p:pic>
        </p:grpSp>
        <p:grpSp>
          <p:nvGrpSpPr>
            <p:cNvPr id="14" name="Группа 62"/>
            <p:cNvGrpSpPr>
              <a:grpSpLocks/>
            </p:cNvGrpSpPr>
            <p:nvPr/>
          </p:nvGrpSpPr>
          <p:grpSpPr bwMode="auto">
            <a:xfrm>
              <a:off x="1775520" y="1281145"/>
              <a:ext cx="795338" cy="1259820"/>
              <a:chOff x="2643188" y="3643314"/>
              <a:chExt cx="1000118" cy="1812943"/>
            </a:xfrm>
          </p:grpSpPr>
          <p:sp>
            <p:nvSpPr>
              <p:cNvPr id="38" name="TextBox 37"/>
              <p:cNvSpPr txBox="1"/>
              <p:nvPr/>
            </p:nvSpPr>
            <p:spPr bwMode="auto">
              <a:xfrm>
                <a:off x="2643188" y="4662197"/>
                <a:ext cx="1000118" cy="79406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8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Клиенты</a:t>
                </a:r>
              </a:p>
            </p:txBody>
          </p:sp>
          <p:pic>
            <p:nvPicPr>
              <p:cNvPr id="39" name="Picture 26" descr="D:\00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68764" y="3643314"/>
                <a:ext cx="548966" cy="1142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17500" dist="63500" dir="2700000" algn="l" rotWithShape="0">
                  <a:prstClr val="black">
                    <a:alpha val="50000"/>
                  </a:prstClr>
                </a:outerShdw>
              </a:effectLst>
            </p:spPr>
          </p:pic>
        </p:grpSp>
        <p:sp>
          <p:nvSpPr>
            <p:cNvPr id="15" name="Стрелка вправо 167"/>
            <p:cNvSpPr/>
            <p:nvPr/>
          </p:nvSpPr>
          <p:spPr>
            <a:xfrm rot="687524">
              <a:off x="1129408" y="3038510"/>
              <a:ext cx="822325" cy="131762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grpSp>
          <p:nvGrpSpPr>
            <p:cNvPr id="16" name="Группа 59"/>
            <p:cNvGrpSpPr>
              <a:grpSpLocks/>
            </p:cNvGrpSpPr>
            <p:nvPr/>
          </p:nvGrpSpPr>
          <p:grpSpPr bwMode="auto">
            <a:xfrm>
              <a:off x="261898" y="3012351"/>
              <a:ext cx="1023938" cy="1104566"/>
              <a:chOff x="7215188" y="1000109"/>
              <a:chExt cx="1785937" cy="1661702"/>
            </a:xfrm>
          </p:grpSpPr>
          <p:sp>
            <p:nvSpPr>
              <p:cNvPr id="36" name="TextBox 35"/>
              <p:cNvSpPr txBox="1"/>
              <p:nvPr/>
            </p:nvSpPr>
            <p:spPr bwMode="auto">
              <a:xfrm>
                <a:off x="7215188" y="2058090"/>
                <a:ext cx="1785937" cy="6037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4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Государственные </a:t>
                </a:r>
                <a:r>
                  <a:rPr lang="ru-RU" sz="6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органы</a:t>
                </a:r>
                <a:endParaRPr lang="ru-RU" sz="400" dirty="0">
                  <a:solidFill>
                    <a:schemeClr val="accent1">
                      <a:lumMod val="75000"/>
                    </a:schemeClr>
                  </a:solidFill>
                  <a:latin typeface="Myriad Pro" pitchFamily="34" charset="0"/>
                  <a:cs typeface="+mn-cs"/>
                </a:endParaRPr>
              </a:p>
            </p:txBody>
          </p:sp>
          <p:pic>
            <p:nvPicPr>
              <p:cNvPr id="37" name="Picture 39" descr="D:\Untitled-1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552993" y="1000109"/>
                <a:ext cx="1110327" cy="1000665"/>
              </a:xfrm>
              <a:prstGeom prst="rect">
                <a:avLst/>
              </a:prstGeom>
              <a:noFill/>
              <a:effectLst>
                <a:outerShdw blurRad="317500" dist="63500" dir="2700000" algn="ctr" rotWithShape="0">
                  <a:prstClr val="black">
                    <a:alpha val="50000"/>
                  </a:prstClr>
                </a:outerShdw>
              </a:effectLst>
            </p:spPr>
          </p:pic>
        </p:grpSp>
        <p:grpSp>
          <p:nvGrpSpPr>
            <p:cNvPr id="17" name="Группа 60"/>
            <p:cNvGrpSpPr>
              <a:grpSpLocks/>
            </p:cNvGrpSpPr>
            <p:nvPr/>
          </p:nvGrpSpPr>
          <p:grpSpPr bwMode="auto">
            <a:xfrm>
              <a:off x="3499545" y="1608173"/>
              <a:ext cx="982663" cy="1107107"/>
              <a:chOff x="7215218" y="2928934"/>
              <a:chExt cx="1714500" cy="1666732"/>
            </a:xfrm>
          </p:grpSpPr>
          <p:sp>
            <p:nvSpPr>
              <p:cNvPr id="34" name="TextBox 33"/>
              <p:cNvSpPr txBox="1"/>
              <p:nvPr/>
            </p:nvSpPr>
            <p:spPr bwMode="auto">
              <a:xfrm>
                <a:off x="7215218" y="3915987"/>
                <a:ext cx="1714500" cy="6796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5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Нормативные</a:t>
                </a:r>
                <a:r>
                  <a:rPr lang="ru-RU" sz="6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 акты</a:t>
                </a:r>
              </a:p>
            </p:txBody>
          </p:sp>
          <p:pic>
            <p:nvPicPr>
              <p:cNvPr id="35" name="Picture 41" descr="D:\My-Documents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519895" y="2928934"/>
                <a:ext cx="1105147" cy="1104160"/>
              </a:xfrm>
              <a:prstGeom prst="rect">
                <a:avLst/>
              </a:prstGeom>
              <a:noFill/>
              <a:effectLst>
                <a:outerShdw blurRad="317500" dist="63500" dir="2700000" algn="ctr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18" name="Группа 34"/>
            <p:cNvGrpSpPr>
              <a:grpSpLocks/>
            </p:cNvGrpSpPr>
            <p:nvPr/>
          </p:nvGrpSpPr>
          <p:grpSpPr bwMode="auto">
            <a:xfrm>
              <a:off x="2793108" y="1303371"/>
              <a:ext cx="658812" cy="1001066"/>
              <a:chOff x="5500691" y="3609976"/>
              <a:chExt cx="1147762" cy="1505725"/>
            </a:xfrm>
          </p:grpSpPr>
          <p:sp>
            <p:nvSpPr>
              <p:cNvPr id="32" name="TextBox 31"/>
              <p:cNvSpPr txBox="1"/>
              <p:nvPr/>
            </p:nvSpPr>
            <p:spPr bwMode="auto">
              <a:xfrm>
                <a:off x="5503457" y="4662992"/>
                <a:ext cx="1142231" cy="4527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600" dirty="0">
                    <a:solidFill>
                      <a:schemeClr val="accent1">
                        <a:lumMod val="75000"/>
                      </a:schemeClr>
                    </a:solidFill>
                    <a:latin typeface="Myriad Pro" pitchFamily="34" charset="0"/>
                    <a:cs typeface="+mn-cs"/>
                  </a:rPr>
                  <a:t>СМИ</a:t>
                </a:r>
              </a:p>
            </p:txBody>
          </p:sp>
          <p:pic>
            <p:nvPicPr>
              <p:cNvPr id="33" name="Picture 19" descr="D:\News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500691" y="3609976"/>
                <a:ext cx="1147762" cy="1148529"/>
              </a:xfrm>
              <a:prstGeom prst="rect">
                <a:avLst/>
              </a:prstGeom>
              <a:noFill/>
              <a:effectLst>
                <a:outerShdw blurRad="317500" dist="63500" dir="2700000" sx="102000" sy="102000" algn="ctr" rotWithShape="0">
                  <a:prstClr val="black">
                    <a:alpha val="30000"/>
                  </a:prstClr>
                </a:outerShdw>
              </a:effectLst>
            </p:spPr>
          </p:pic>
        </p:grpSp>
        <p:sp>
          <p:nvSpPr>
            <p:cNvPr id="19" name="Стрелка вправо 177"/>
            <p:cNvSpPr/>
            <p:nvPr/>
          </p:nvSpPr>
          <p:spPr>
            <a:xfrm rot="2223835">
              <a:off x="1683864" y="2601947"/>
              <a:ext cx="541337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sp>
          <p:nvSpPr>
            <p:cNvPr id="20" name="Стрелка вправо 178"/>
            <p:cNvSpPr/>
            <p:nvPr/>
          </p:nvSpPr>
          <p:spPr>
            <a:xfrm rot="19376165" flipH="1">
              <a:off x="3050283" y="2573372"/>
              <a:ext cx="541337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sp>
          <p:nvSpPr>
            <p:cNvPr id="21" name="Стрелка вправо 179"/>
            <p:cNvSpPr/>
            <p:nvPr/>
          </p:nvSpPr>
          <p:spPr>
            <a:xfrm rot="15506255" flipH="1">
              <a:off x="2277170" y="2411447"/>
              <a:ext cx="358775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sp>
          <p:nvSpPr>
            <p:cNvPr id="22" name="Стрелка вправо 180"/>
            <p:cNvSpPr/>
            <p:nvPr/>
          </p:nvSpPr>
          <p:spPr>
            <a:xfrm rot="6093745">
              <a:off x="2734370" y="2411447"/>
              <a:ext cx="358775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91986" y="3719547"/>
              <a:ext cx="838200" cy="206069"/>
            </a:xfrm>
            <a:prstGeom prst="rect">
              <a:avLst/>
            </a:prstGeom>
            <a:noFill/>
          </p:spPr>
        </p:pic>
        <p:sp>
          <p:nvSpPr>
            <p:cNvPr id="24" name="Стрелка вправо 183"/>
            <p:cNvSpPr/>
            <p:nvPr/>
          </p:nvSpPr>
          <p:spPr>
            <a:xfrm rot="10800000" flipH="1">
              <a:off x="3451920" y="3209201"/>
              <a:ext cx="1249392" cy="510346"/>
            </a:xfrm>
            <a:prstGeom prst="rightArrow">
              <a:avLst>
                <a:gd name="adj1" fmla="val 50000"/>
                <a:gd name="adj2" fmla="val 7435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/>
            </a:p>
          </p:txBody>
        </p:sp>
        <p:sp>
          <p:nvSpPr>
            <p:cNvPr id="25" name="Стрелка вправо 184"/>
            <p:cNvSpPr/>
            <p:nvPr/>
          </p:nvSpPr>
          <p:spPr>
            <a:xfrm rot="13060288">
              <a:off x="1551712" y="2730535"/>
              <a:ext cx="541337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sp>
          <p:nvSpPr>
            <p:cNvPr id="26" name="Стрелка вправо 185"/>
            <p:cNvSpPr/>
            <p:nvPr/>
          </p:nvSpPr>
          <p:spPr>
            <a:xfrm rot="4238034" flipH="1">
              <a:off x="2112598" y="2447820"/>
              <a:ext cx="358775" cy="130175"/>
            </a:xfrm>
            <a:prstGeom prst="rightArrow">
              <a:avLst>
                <a:gd name="adj1" fmla="val 50000"/>
                <a:gd name="adj2" fmla="val 8878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 dirty="0"/>
            </a:p>
          </p:txBody>
        </p:sp>
        <p:sp>
          <p:nvSpPr>
            <p:cNvPr id="27" name="Стрелка вправо 186"/>
            <p:cNvSpPr/>
            <p:nvPr/>
          </p:nvSpPr>
          <p:spPr>
            <a:xfrm rot="16200000" flipH="1">
              <a:off x="2253917" y="4123601"/>
              <a:ext cx="609600" cy="533401"/>
            </a:xfrm>
            <a:prstGeom prst="rightArrow">
              <a:avLst>
                <a:gd name="adj1" fmla="val 50000"/>
                <a:gd name="adj2" fmla="val 7435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/>
            </a:p>
          </p:txBody>
        </p:sp>
        <p:sp>
          <p:nvSpPr>
            <p:cNvPr id="28" name="Стрелка вправо 187"/>
            <p:cNvSpPr/>
            <p:nvPr/>
          </p:nvSpPr>
          <p:spPr>
            <a:xfrm rot="5400000" flipH="1">
              <a:off x="1796981" y="3870174"/>
              <a:ext cx="609600" cy="533401"/>
            </a:xfrm>
            <a:prstGeom prst="rightArrow">
              <a:avLst>
                <a:gd name="adj1" fmla="val 50000"/>
                <a:gd name="adj2" fmla="val 7435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/>
            </a:p>
          </p:txBody>
        </p:sp>
        <p:sp>
          <p:nvSpPr>
            <p:cNvPr id="29" name="Стрелка вправо 188"/>
            <p:cNvSpPr/>
            <p:nvPr/>
          </p:nvSpPr>
          <p:spPr>
            <a:xfrm flipH="1">
              <a:off x="3615149" y="2778195"/>
              <a:ext cx="1249392" cy="510346"/>
            </a:xfrm>
            <a:prstGeom prst="rightArrow">
              <a:avLst>
                <a:gd name="adj1" fmla="val 50000"/>
                <a:gd name="adj2" fmla="val 74358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100" dirty="0"/>
            </a:p>
          </p:txBody>
        </p:sp>
        <p:sp>
          <p:nvSpPr>
            <p:cNvPr id="30" name="Rectangle 2"/>
            <p:cNvSpPr txBox="1">
              <a:spLocks noChangeArrowheads="1"/>
            </p:cNvSpPr>
            <p:nvPr/>
          </p:nvSpPr>
          <p:spPr>
            <a:xfrm>
              <a:off x="2987824" y="4140817"/>
              <a:ext cx="5641856" cy="1232400"/>
            </a:xfrm>
            <a:prstGeom prst="rect">
              <a:avLst/>
            </a:prstGeom>
          </p:spPr>
          <p:txBody>
            <a:bodyPr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ru-RU" sz="2400" b="1" dirty="0">
                  <a:ln w="17780">
                    <a:solidFill>
                      <a:srgbClr val="C00000">
                        <a:alpha val="90000"/>
                      </a:srgb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Бизнес нуждается в информации о рынке</a:t>
              </a: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43812" y="4304281"/>
              <a:ext cx="850900" cy="190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" name="Содержимое 159"/>
          <p:cNvSpPr txBox="1">
            <a:spLocks/>
          </p:cNvSpPr>
          <p:nvPr/>
        </p:nvSpPr>
        <p:spPr bwMode="auto">
          <a:xfrm>
            <a:off x="834195" y="5427466"/>
            <a:ext cx="76281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1</a:t>
            </a:r>
            <a:r>
              <a:rPr lang="ru-RU" sz="2000" b="1" kern="0" dirty="0">
                <a:solidFill>
                  <a:srgbClr val="002060"/>
                </a:solidFill>
                <a:latin typeface="+mn-lt"/>
              </a:rPr>
              <a:t>5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kern="0" dirty="0">
                <a:solidFill>
                  <a:srgbClr val="002060"/>
                </a:solidFill>
                <a:latin typeface="+mn-lt"/>
              </a:rPr>
              <a:t>лет успешных проектов в сфере исследовани</a:t>
            </a:r>
            <a:r>
              <a:rPr lang="ru-RU" sz="2000" b="1" kern="0" dirty="0">
                <a:solidFill>
                  <a:srgbClr val="002060"/>
                </a:solidFill>
              </a:rPr>
              <a:t>й</a:t>
            </a:r>
            <a:r>
              <a:rPr lang="ru-RU" sz="2000" b="1" kern="0" dirty="0">
                <a:solidFill>
                  <a:srgbClr val="002060"/>
                </a:solidFill>
                <a:latin typeface="+mn-lt"/>
              </a:rPr>
              <a:t> </a:t>
            </a:r>
            <a:br>
              <a:rPr lang="ru-RU" sz="2000" b="1" kern="0" dirty="0">
                <a:solidFill>
                  <a:srgbClr val="002060"/>
                </a:solidFill>
                <a:latin typeface="+mn-lt"/>
              </a:rPr>
            </a:br>
            <a:r>
              <a:rPr lang="ru-RU" sz="2000" b="1" kern="0" dirty="0">
                <a:solidFill>
                  <a:srgbClr val="002060"/>
                </a:solidFill>
                <a:latin typeface="+mn-lt"/>
              </a:rPr>
              <a:t>розничной торговли 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FMCG </a:t>
            </a:r>
            <a:r>
              <a:rPr lang="ru-RU" sz="2000" b="1" kern="0" dirty="0">
                <a:solidFill>
                  <a:srgbClr val="002060"/>
                </a:solidFill>
                <a:latin typeface="+mn-lt"/>
              </a:rPr>
              <a:t>и </a:t>
            </a:r>
            <a:r>
              <a:rPr lang="en-US" sz="2000" b="1" kern="0" dirty="0">
                <a:solidFill>
                  <a:srgbClr val="002060"/>
                </a:solidFill>
                <a:latin typeface="+mn-lt"/>
              </a:rPr>
              <a:t>DIY</a:t>
            </a:r>
            <a:endParaRPr lang="ru-RU" sz="2000" b="1" kern="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84" name="Таблица 83"/>
          <p:cNvGraphicFramePr>
            <a:graphicFrameLocks noGrp="1"/>
          </p:cNvGraphicFramePr>
          <p:nvPr>
            <p:extLst/>
          </p:nvPr>
        </p:nvGraphicFramePr>
        <p:xfrm>
          <a:off x="1473403" y="960263"/>
          <a:ext cx="3114709" cy="379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7658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Начало работы в 1999 году.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Нестабильное положение экономики страны потребовало от многих компаний постоянного отслеживания рыночных показателей. В ситуации ограниченного числа источников информации мы создали услугу по рассылке факс-сообщений (F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AX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Line) для предприятий.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2000 году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создана услуга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"Тематические новости"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– мониторинг СМИ, она позволяет нашим клиентам оценивать текущую ситуацию на рынке, отслеживать информацию о потенциальных клиентах, конкурентах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т.д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IT-специалистами агентства "INFOLine" была разработана уникальная программа "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Обозреватель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", которая в будущем позволила осуществлять сбор и обработку тысяч новостных материалов в день, формировать из них неограниченное число структурированных новостных выпусков.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сегодня подготовлено более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3,5 млн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материалов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 50 отраслям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за 10 лет.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/>
          </p:nvPr>
        </p:nvGraphicFramePr>
        <p:xfrm>
          <a:off x="5767672" y="877844"/>
          <a:ext cx="3067281" cy="420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2155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2004 году мы начали работы в направлении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исследований и анализа рынков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По отраслям: железнодорожное машиностроение и транспорт, энергетика, строительство, торговля и т.д.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2005 году отдел аналитики ИА "INFOLine" начал подготовку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периодических  отраслевых обзоров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первыми из которых стали: обзор "Торговых сетей России" и "Инвестиционные проекты в строительстве".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 2007 году агентство "INFOLine" было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принято в единую ассоциацию консалтинговых и маркетинговых агентств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мира "ESOMAR".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На сегодняшний день специалистами агентства подготовлено более 200 инициативных и заказных исследований.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INFOLine – это больше 60 специалистов, работающих в собственном офисе в Петербурге. Количество клиентов агентства в этом году превысит 9 тыс. компаний.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/>
          <a:srcRect b="8930"/>
          <a:stretch/>
        </p:blipFill>
        <p:spPr>
          <a:xfrm>
            <a:off x="435105" y="1030323"/>
            <a:ext cx="1141283" cy="118966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5"/>
          <a:srcRect l="12252" r="8581" b="16214"/>
          <a:stretch/>
        </p:blipFill>
        <p:spPr>
          <a:xfrm>
            <a:off x="4753689" y="3666683"/>
            <a:ext cx="1127214" cy="79593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05" y="3403328"/>
            <a:ext cx="1198421" cy="105797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7028" y="1018646"/>
            <a:ext cx="782812" cy="1107679"/>
          </a:xfrm>
          <a:prstGeom prst="rect">
            <a:avLst/>
          </a:prstGeom>
        </p:spPr>
      </p:pic>
      <p:pic>
        <p:nvPicPr>
          <p:cNvPr id="49" name="Picture 8" descr="Untitled-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32" y="2325866"/>
            <a:ext cx="609992" cy="10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87213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3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92" y="648298"/>
            <a:ext cx="9086112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INFOLine  -  партнер по информационному обслуживанию и исследованиям ведущих компаний России</a:t>
            </a: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21" y="1871587"/>
            <a:ext cx="2239741" cy="262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2742933" y="3628608"/>
            <a:ext cx="6463856" cy="111689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7780">
                  <a:solidFill>
                    <a:srgbClr val="C00000">
                      <a:alpha val="9000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Мы гордимся клиентами!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7780">
                  <a:solidFill>
                    <a:srgbClr val="C00000">
                      <a:alpha val="90000"/>
                    </a:srgb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Они рекомендуют нас!</a:t>
            </a:r>
          </a:p>
        </p:txBody>
      </p:sp>
      <p:pic>
        <p:nvPicPr>
          <p:cNvPr id="6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58" y="1534432"/>
            <a:ext cx="964691" cy="31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61" y="1554591"/>
            <a:ext cx="727075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" descr="Картинка 6 из 208">
            <a:hlinkClick r:id="rId6" invalidUrl="http://www.denta-style.com/uploads/image/partners logos/alfa.jpg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43" y="1457266"/>
            <a:ext cx="501113" cy="4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Сбербанк Лизинг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4"/>
          <a:stretch/>
        </p:blipFill>
        <p:spPr bwMode="auto">
          <a:xfrm>
            <a:off x="2892563" y="1448458"/>
            <a:ext cx="687639" cy="4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9" cstate="print"/>
          <a:srcRect t="12399" b="11594"/>
          <a:stretch>
            <a:fillRect/>
          </a:stretch>
        </p:blipFill>
        <p:spPr bwMode="auto">
          <a:xfrm>
            <a:off x="2880943" y="1979334"/>
            <a:ext cx="834762" cy="4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6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95" y="2510482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1" cstate="print"/>
          <a:srcRect l="7265" t="21154" r="7265" b="14103"/>
          <a:stretch>
            <a:fillRect/>
          </a:stretch>
        </p:blipFill>
        <p:spPr bwMode="auto">
          <a:xfrm>
            <a:off x="4218101" y="2508210"/>
            <a:ext cx="75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10"/>
          <p:cNvPicPr>
            <a:picLocks noChangeAspect="1" noChangeArrowheads="1"/>
          </p:cNvPicPr>
          <p:nvPr/>
        </p:nvPicPr>
        <p:blipFill>
          <a:blip r:embed="rId12" cstate="print"/>
          <a:srcRect l="8000" t="25664" r="7333" b="26548"/>
          <a:stretch>
            <a:fillRect/>
          </a:stretch>
        </p:blipFill>
        <p:spPr bwMode="auto">
          <a:xfrm>
            <a:off x="3637115" y="1525009"/>
            <a:ext cx="790575" cy="33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4" descr="Логотип Siemens">
            <a:hlinkClick r:id="rId13" tooltip="Логотип Siemens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135094"/>
            <a:ext cx="1087407" cy="1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4045" y="1907173"/>
            <a:ext cx="925171" cy="566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6"/>
          <a:srcRect l="2715" t="8000" r="4147" b="8186"/>
          <a:stretch/>
        </p:blipFill>
        <p:spPr>
          <a:xfrm>
            <a:off x="6798425" y="1532668"/>
            <a:ext cx="1289430" cy="320833"/>
          </a:xfrm>
          <a:prstGeom prst="rect">
            <a:avLst/>
          </a:prstGeom>
        </p:spPr>
      </p:pic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3588640" y="773292"/>
            <a:ext cx="5235073" cy="98395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n w="17780">
                  <a:solidFill>
                    <a:schemeClr val="bg1">
                      <a:alpha val="90000"/>
                    </a:schemeClr>
                  </a:solidFill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Более </a:t>
            </a:r>
            <a:r>
              <a:rPr lang="ru-RU" sz="2400" b="1" u="sng" dirty="0">
                <a:ln w="17780">
                  <a:solidFill>
                    <a:schemeClr val="bg1">
                      <a:alpha val="90000"/>
                    </a:schemeClr>
                  </a:solidFill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2000</a:t>
            </a:r>
            <a:r>
              <a:rPr lang="ru-RU" sz="2400" b="1" dirty="0">
                <a:ln w="17780">
                  <a:solidFill>
                    <a:schemeClr val="bg1">
                      <a:alpha val="90000"/>
                    </a:schemeClr>
                  </a:solidFill>
                  <a:prstDash val="solid"/>
                  <a:miter lim="800000"/>
                </a:ln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постоянных клиентов</a:t>
            </a:r>
          </a:p>
        </p:txBody>
      </p:sp>
      <p:pic>
        <p:nvPicPr>
          <p:cNvPr id="1027" name="WordPictureWatermark2603939" descr="Титульный-лист-Потребительские-рынки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8" b="25781"/>
          <a:stretch/>
        </p:blipFill>
        <p:spPr bwMode="auto">
          <a:xfrm>
            <a:off x="7649954" y="3301340"/>
            <a:ext cx="993775" cy="2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im8-tub.yandex.net/i?id=190981551-06"/>
          <p:cNvPicPr>
            <a:picLocks noChangeAspect="1" noChangeArrowheads="1"/>
          </p:cNvPicPr>
          <p:nvPr/>
        </p:nvPicPr>
        <p:blipFill>
          <a:blip r:embed="rId18" cstate="print"/>
          <a:srcRect t="25200" b="34480"/>
          <a:stretch>
            <a:fillRect/>
          </a:stretch>
        </p:blipFill>
        <p:spPr bwMode="auto">
          <a:xfrm>
            <a:off x="3901273" y="3050827"/>
            <a:ext cx="714375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 descr="C:\Users\FL22_user\Desktop\baltika_cyrillic_rgb_po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18" y="3101294"/>
            <a:ext cx="1158463" cy="1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avisufa.ru/wp-content/uploads/2014/11/pepsico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42" y="3278246"/>
            <a:ext cx="788208" cy="2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http://polit.ru/media/photolib/2015/04/21/LmCWaAWJ_1430398899.jp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6" b="33105"/>
          <a:stretch/>
        </p:blipFill>
        <p:spPr bwMode="auto">
          <a:xfrm>
            <a:off x="2797366" y="3077867"/>
            <a:ext cx="1052064" cy="157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 descr="http://www.nsu.ru/rs/mw/link/Image:100px-/44882/logo_Mar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11" y="2108673"/>
            <a:ext cx="990549" cy="2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/>
          <p:nvPr/>
        </p:nvPicPr>
        <p:blipFill rotWithShape="1">
          <a:blip r:embed="rId23"/>
          <a:srcRect t="27551" b="30612"/>
          <a:stretch/>
        </p:blipFill>
        <p:spPr bwMode="auto">
          <a:xfrm>
            <a:off x="2600651" y="3291734"/>
            <a:ext cx="865846" cy="297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33" y="3040659"/>
            <a:ext cx="753052" cy="2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freevector.co/wp-content/uploads/2012/10/danon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2" y="2990563"/>
            <a:ext cx="376124" cy="3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C:\Users\i_kravets\Documents\ребрендинг\CH_LOGO RUS.png"/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9132" r="3440" b="9985"/>
          <a:stretch/>
        </p:blipFill>
        <p:spPr bwMode="auto">
          <a:xfrm>
            <a:off x="5685548" y="3094337"/>
            <a:ext cx="1041255" cy="19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http://4.bp.blogspot.com/-6OxnmSzmrQs/USFBuK1oIHI/AAAAAAAAAXY/qre51QanFSE/s1600/MISTSUBISHI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5319" r="12912" b="9225"/>
          <a:stretch/>
        </p:blipFill>
        <p:spPr bwMode="auto">
          <a:xfrm>
            <a:off x="5026661" y="2485959"/>
            <a:ext cx="391048" cy="3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agro.biteks.ru/i/partners/eurocement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90" y="2041317"/>
            <a:ext cx="721101" cy="3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vanin-invest.com/wp-content/uploads/2016/11/transcontainer.jp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7" b="32208"/>
          <a:stretch/>
        </p:blipFill>
        <p:spPr bwMode="auto">
          <a:xfrm>
            <a:off x="6348176" y="2450532"/>
            <a:ext cx="725897" cy="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fondtver.ru/files/pages/news/2017/veb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16975" r="8986" b="15868"/>
          <a:stretch/>
        </p:blipFill>
        <p:spPr bwMode="auto">
          <a:xfrm>
            <a:off x="5884258" y="1533083"/>
            <a:ext cx="927836" cy="3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kp.infoline.spb.ru/upload/crm/117/UWC-Znak-PANTONE-RUS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05" y="2573982"/>
            <a:ext cx="756963" cy="2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s://kp.infoline.spb.ru/upload/crm/f6e/18219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44" y="2676129"/>
            <a:ext cx="1028576" cy="1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cityestate-spb.ru/userfiles/editor/large/2527_logotip-ls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7" descr="https://cityestate-spb.ru/userfiles/editor/large/2527_logotip-lsr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3" name="Picture 19" descr="ЛСР. Недвижимость - Северо-Запад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06" y="2051156"/>
            <a:ext cx="823775" cy="3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267" y="2498582"/>
            <a:ext cx="592326" cy="46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10" y="2636004"/>
            <a:ext cx="955039" cy="17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t="29852" r="34451" b="65897"/>
          <a:stretch>
            <a:fillRect/>
          </a:stretch>
        </p:blipFill>
        <p:spPr bwMode="auto">
          <a:xfrm>
            <a:off x="956080" y="2710921"/>
            <a:ext cx="162854" cy="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055415" y="3370693"/>
            <a:ext cx="744589" cy="1672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/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65" y="3372171"/>
            <a:ext cx="627042" cy="17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3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7927"/>
          <a:stretch/>
        </p:blipFill>
        <p:spPr bwMode="auto">
          <a:xfrm>
            <a:off x="4978989" y="3338088"/>
            <a:ext cx="280933" cy="27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8" descr="http://im0-tub.yandex.net/i?id=157749386-07"/>
          <p:cNvPicPr>
            <a:picLocks noChangeAspect="1" noChangeArrowheads="1"/>
          </p:cNvPicPr>
          <p:nvPr/>
        </p:nvPicPr>
        <p:blipFill>
          <a:blip r:embed="rId40" cstate="print"/>
          <a:srcRect t="20807" b="16772"/>
          <a:stretch>
            <a:fillRect/>
          </a:stretch>
        </p:blipFill>
        <p:spPr bwMode="auto">
          <a:xfrm>
            <a:off x="7999234" y="3040659"/>
            <a:ext cx="542169" cy="2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2" descr="C:\Users\FL22_user\Desktop\00de21aabf4f271f64328971d8cd34af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81" y="3277146"/>
            <a:ext cx="380807" cy="2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/>
          <p:nvPr/>
        </p:nvPicPr>
        <p:blipFill rotWithShape="1">
          <a:blip r:embed="rId42"/>
          <a:srcRect t="22001" b="25999"/>
          <a:stretch/>
        </p:blipFill>
        <p:spPr bwMode="auto">
          <a:xfrm>
            <a:off x="6102450" y="3343767"/>
            <a:ext cx="690975" cy="223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87213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92" y="648298"/>
            <a:ext cx="4690406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ОБЗОРЫ ЭКОНОМИКИ И КЛЮЧЕВЫХ ОТРАСЛЕЙ</a:t>
            </a:r>
          </a:p>
        </p:txBody>
      </p:sp>
      <p:pic>
        <p:nvPicPr>
          <p:cNvPr id="1039" name="Picture 15" descr="\\Server-file\ан_михаил\! ЗАКАЗНЫЕ ПРОЕКТЫ !\2016 - Обзор по стройке (клиенты Сбребанка)\!ИТОГИ\PPT\INFOLine_Обзор_Строительная_отрасль_РФ_2016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4" y="1051620"/>
            <a:ext cx="1886280" cy="106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1037" name="Picture 13" descr="\\Server-file\ан_михаил\! ЗАКАЗНЫЕ ПРОЕКТЫ !\2016 - Обзор по стройке (клиенты Сбребанка)\!ИТОГИ\PPT\INFOLine_Обзор_Макроэкономика_РФ_2016.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957" y="920604"/>
            <a:ext cx="1627310" cy="91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sp>
        <p:nvSpPr>
          <p:cNvPr id="41" name="Стрелка вправо 4"/>
          <p:cNvSpPr/>
          <p:nvPr/>
        </p:nvSpPr>
        <p:spPr>
          <a:xfrm rot="3130">
            <a:off x="2056612" y="2636917"/>
            <a:ext cx="1800708" cy="12257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889999"/>
              </p:ext>
            </p:extLst>
          </p:nvPr>
        </p:nvGraphicFramePr>
        <p:xfrm>
          <a:off x="0" y="3478416"/>
          <a:ext cx="4773006" cy="112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474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</a:t>
                      </a:r>
                      <a:r>
                        <a:rPr lang="ru-RU" sz="1000" b="0" kern="120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ОТРАСЛЕЙ:</a:t>
                      </a: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</a:p>
                    <a:p>
                      <a:pPr marL="0" indent="0" algn="l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endParaRPr lang="ru-RU" sz="1000" b="0" kern="1200" dirty="0">
                        <a:solidFill>
                          <a:srgbClr val="0066AF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«Строительная отрасль России»;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«Транспортная отрасль России»;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«Агропромышленный комплекс» и</a:t>
                      </a:r>
                      <a:r>
                        <a:rPr lang="ru-RU" sz="1000" b="0" kern="1200" baseline="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«Производство продуктов питания»;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«Топливно-энергетический комплекс России»;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kern="1200" dirty="0">
                          <a:solidFill>
                            <a:srgbClr val="0066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«Розничная торговля и рынок потребительских товаров России»;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5" name="Picture 11" descr="\\Server-file\ан_михаил\! ЗАКАЗНЫЕ ПРОЕКТЫ !\2016 - Обзор по стройке (клиенты Сбребанка)\!ИТОГИ\PPT\INFOLine_Обзор_Транспортная отрасль_РФ_2016.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7" y="1480224"/>
            <a:ext cx="1886280" cy="106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1036" name="Picture 12" descr="\\Server-file\ан_михаил\! ЗАКАЗНЫЕ ПРОЕКТЫ !\2016 - Обзор по стройке (клиенты Сбребанка)\!ИТОГИ\PPT\INFOLine_Агропромышленный комплекс_пищевая_промышленность_и_продовольственный_рынок_РФ_ 2016.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04" y="1893939"/>
            <a:ext cx="1886280" cy="106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1040" name="Picture 16" descr="\\Server-file\ан_михаил\! ЗАКАЗНЫЕ ПРОЕКТЫ !\2016 - Обзор по стройке (клиенты Сбребанка)\!ИТОГИ\PPT\INFOLine_Обзор_Топливно-энергетический_комплекс_РФ_2016.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78" y="2325715"/>
            <a:ext cx="1886280" cy="106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1038" name="Picture 14" descr="\\Server-file\ан_михаил\! ЗАКАЗНЫЕ ПРОЕКТЫ !\2016 - Обзор по стройке (клиенты Сбребанка)\!ИТОГИ\PPT\INFOLine_Обзор_Розничная_торговля_и_потребительский_рынок_РФ_2016.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96" y="2719281"/>
            <a:ext cx="1886280" cy="106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979"/>
              </p:ext>
            </p:extLst>
          </p:nvPr>
        </p:nvGraphicFramePr>
        <p:xfrm>
          <a:off x="4354643" y="796609"/>
          <a:ext cx="4606574" cy="3833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336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Впервые!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2017 году INFOLine представляет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серию отраслевых исследований, которые, помимо подробного анализа развития отрасли, включают в себя: рейтинги компаний, анализ ВЭД, описание крупнейших сделок M&amp;A, анализ изменений в государственном регулировании, динамику развития отраслей за последние 5 лет и прогноз развития отраслей на 2017-2019 гг. и ещё ряд элементов, необходимых для понимания текущей ситуации и перспектив.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Впервые!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Исследования выпущены в формате удобной электронной презентации: оптимальное сочетание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ключевых выводов и тезисов,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графических материалов (всего более 1000 рисунков, диаграмм, таблиц), а также гиперссылки на важнейшие нормативные документы и сайты компаний. Материалы доступны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 английском языке.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Впервые!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Единый (по методике и структуре) набор из 7 (!) исследований охватывает все ключевые отрасли и рынки экономики России. Обзоры включают сценарный прогноз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и 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перспективы развития на ближайшие три года. </a:t>
                      </a: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Специальное предложение: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 можете БЕСПЛАТНО! Получить Краткую версию исследования одной из интересующих Вас отраслей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для этого отправьте запрос на электронную почту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mail@infoline.spb.ru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или свяжитесь с нами по телефонам: (812) 322-68-48, (495) 772-7640.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2837" y="2120793"/>
            <a:ext cx="550127" cy="13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t="29852" r="34451" b="65897"/>
          <a:stretch>
            <a:fillRect/>
          </a:stretch>
        </p:blipFill>
        <p:spPr bwMode="auto">
          <a:xfrm>
            <a:off x="638065" y="2526741"/>
            <a:ext cx="162854" cy="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87213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8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992" y="648298"/>
            <a:ext cx="4690406" cy="249988"/>
          </a:xfrm>
          <a:prstGeom prst="rect">
            <a:avLst/>
          </a:prstGeom>
          <a:noFill/>
        </p:spPr>
        <p:txBody>
          <a:bodyPr wrap="square" lIns="49451" tIns="24725" rIns="49451" bIns="24725" rtlCol="0">
            <a:spAutoFit/>
          </a:bodyPr>
          <a:lstStyle/>
          <a:p>
            <a:r>
              <a:rPr lang="ru-RU" sz="1300" dirty="0">
                <a:solidFill>
                  <a:srgbClr val="E1001A"/>
                </a:solidFill>
                <a:latin typeface="Roboto Condensed"/>
                <a:cs typeface="Roboto Condensed"/>
              </a:rPr>
              <a:t>РАЗВИТИЕ СЕРИИ ОБЗОРОВ</a:t>
            </a:r>
          </a:p>
        </p:txBody>
      </p:sp>
      <p:pic>
        <p:nvPicPr>
          <p:cNvPr id="12" name="Picture 4" descr="Обои картинки фото флаг россии, росс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91" y="3113875"/>
            <a:ext cx="1088418" cy="6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j04339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954" y="2826925"/>
            <a:ext cx="635107" cy="63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j04339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9802" y="3305615"/>
            <a:ext cx="635107" cy="63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j04339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3355" y="3305614"/>
            <a:ext cx="635107" cy="63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543" y="3968406"/>
            <a:ext cx="1028742" cy="251880"/>
          </a:xfrm>
          <a:prstGeom prst="rect">
            <a:avLst/>
          </a:prstGeom>
          <a:noFill/>
        </p:spPr>
      </p:pic>
      <p:pic>
        <p:nvPicPr>
          <p:cNvPr id="1046" name="Picture 22" descr="Картинки по запросу анкета векто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44" y="3398112"/>
            <a:ext cx="608477" cy="7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Картинки по запросу анкета векто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2" y="3401792"/>
            <a:ext cx="608477" cy="7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4337">
            <a:off x="2103587" y="3771292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737">
            <a:off x="788479" y="3356043"/>
            <a:ext cx="655438" cy="76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8672" y="4145999"/>
            <a:ext cx="1119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9"/>
              </a:rPr>
              <a:t>pdf</a:t>
            </a:r>
            <a:r>
              <a:rPr lang="en-US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9"/>
              </a:rPr>
              <a:t>-</a:t>
            </a:r>
            <a:r>
              <a:rPr lang="ru-RU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9"/>
              </a:rPr>
              <a:t>анкета</a:t>
            </a:r>
            <a:endParaRPr lang="ru-RU" sz="16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370289" y="4129122"/>
            <a:ext cx="1178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0"/>
              </a:rPr>
              <a:t>web-</a:t>
            </a:r>
            <a:r>
              <a:rPr lang="ru-RU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10"/>
              </a:rPr>
              <a:t>анкета</a:t>
            </a:r>
            <a:endParaRPr lang="ru-RU" sz="16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267075" y="4168648"/>
            <a:ext cx="2941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E1001A"/>
                </a:solidFill>
                <a:latin typeface="Roboto Condensed"/>
                <a:cs typeface="Roboto Condensed"/>
              </a:rPr>
              <a:t>работает для повышения</a:t>
            </a:r>
          </a:p>
          <a:p>
            <a:pPr algn="ctr"/>
            <a:r>
              <a:rPr lang="ru-RU" sz="1600" b="1" dirty="0">
                <a:solidFill>
                  <a:srgbClr val="E1001A"/>
                </a:solidFill>
                <a:latin typeface="Roboto Condensed"/>
                <a:cs typeface="Roboto Condensed"/>
              </a:rPr>
              <a:t>эффективности вашего бизнеса</a:t>
            </a:r>
            <a:endParaRPr lang="ru-RU" sz="1600" dirty="0"/>
          </a:p>
        </p:txBody>
      </p:sp>
      <p:sp>
        <p:nvSpPr>
          <p:cNvPr id="41" name="Стрелка вправо 4"/>
          <p:cNvSpPr/>
          <p:nvPr/>
        </p:nvSpPr>
        <p:spPr>
          <a:xfrm rot="3130">
            <a:off x="2056612" y="2636917"/>
            <a:ext cx="1800708" cy="12257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2007366038"/>
              </p:ext>
            </p:extLst>
          </p:nvPr>
        </p:nvGraphicFramePr>
        <p:xfrm>
          <a:off x="2540511" y="3002585"/>
          <a:ext cx="4002301" cy="1583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7391"/>
              </p:ext>
            </p:extLst>
          </p:nvPr>
        </p:nvGraphicFramePr>
        <p:xfrm>
          <a:off x="718836" y="906564"/>
          <a:ext cx="3895643" cy="2500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8909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Использование информации:</a:t>
                      </a:r>
                    </a:p>
                    <a:p>
                      <a:pPr marL="0" indent="0" algn="just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endParaRPr lang="ru-RU" sz="1000" b="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just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Повысить эффективность управления рисками и стратегического планирования и улучшить качество взаимоотношений с клиентами позволяет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комплексная система мониторинга информации о рынках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just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Выявление и оценка перспективных компаний-партнеров требует оперативного и 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комплексного </a:t>
                      </a:r>
                      <a:r>
                        <a:rPr kumimoji="0" lang="ru-RU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бенчмаркинга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на ключевых рынках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just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Выявление инвестиционных возможностей и развитие отношений с клиентами 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требует внедрения 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технологий взаимодействия с использованием авторитетных независимых рейтингов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247597"/>
              </p:ext>
            </p:extLst>
          </p:nvPr>
        </p:nvGraphicFramePr>
        <p:xfrm>
          <a:off x="4921469" y="891030"/>
          <a:ext cx="3949778" cy="2052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3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2478">
                <a:tc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chemeClr val="tx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Перспективы проекта: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Подготовка</a:t>
                      </a: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обзоров осуществляется регулярно и на постоянной основе. </a:t>
                      </a: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baseline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000" b="0" baseline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Оптимальная периодичность – ежегодно. Для отраслей с высокой волатильностью предлагаем ежеквартальный обзор или гибкие индивидуальные решения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indent="-342900" algn="l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342900" marR="0" lvl="0" indent="-342900" algn="l" defTabSz="4571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Проведение индивидуальных презентаций по отраслям и рынкам на территории заказчика или онлайн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412" y="2108610"/>
            <a:ext cx="524214" cy="116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5042398" y="1296739"/>
            <a:ext cx="3743622" cy="72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87213"/>
              </p:ext>
            </p:extLst>
          </p:nvPr>
        </p:nvGraphicFramePr>
        <p:xfrm>
          <a:off x="349250" y="31749"/>
          <a:ext cx="8450263" cy="460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63" marR="68563" marT="30861" marB="30861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845262" rtl="0" eaLnBrk="1" latinLnBrk="0" hangingPunct="1"/>
                      <a:r>
                        <a:rPr lang="ru-RU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ОБЗОРЫ ЭКОНОМИКИ И КЛЮЧЕВЫХ ОТРАСЛЕЙ</a:t>
                      </a:r>
                    </a:p>
                    <a:p>
                      <a:pPr marL="0" algn="l" defTabSz="845262" rtl="0" eaLnBrk="1" latinLnBrk="0" hangingPunct="1"/>
                      <a:r>
                        <a:rPr lang="ru-RU" sz="9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"/>
                          <a:ea typeface="+mn-ea"/>
                          <a:cs typeface="Roboto Condensed"/>
                        </a:rPr>
                        <a:t>ПЕРСПЕКТИВЫ РАЗВИТИЯ ОТРАСЛЕЙ НА 2017-2019 ГГ.</a:t>
                      </a:r>
                    </a:p>
                  </a:txBody>
                  <a:tcPr marL="68563" marR="68563" marT="30861" marB="30861" anchor="ctr">
                    <a:lnL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13250</TotalTime>
  <Words>1575</Words>
  <Application>Microsoft Office PowerPoint</Application>
  <PresentationFormat>Экран (16:9)</PresentationFormat>
  <Paragraphs>139</Paragraphs>
  <Slides>7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Myriad Pro</vt:lpstr>
      <vt:lpstr>Roboto Condensed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Prosha</dc:creator>
  <cp:lastModifiedBy>Иван Федяков</cp:lastModifiedBy>
  <cp:revision>479</cp:revision>
  <cp:lastPrinted>2016-12-05T16:02:20Z</cp:lastPrinted>
  <dcterms:created xsi:type="dcterms:W3CDTF">2016-09-04T15:09:34Z</dcterms:created>
  <dcterms:modified xsi:type="dcterms:W3CDTF">2018-02-26T14:40:24Z</dcterms:modified>
</cp:coreProperties>
</file>